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0" r:id="rId4"/>
    <p:sldId id="274" r:id="rId5"/>
    <p:sldId id="262" r:id="rId6"/>
    <p:sldId id="272" r:id="rId7"/>
    <p:sldId id="263" r:id="rId8"/>
    <p:sldId id="271" r:id="rId9"/>
    <p:sldId id="273" r:id="rId10"/>
    <p:sldId id="269" r:id="rId11"/>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2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6" autoAdjust="0"/>
    <p:restoredTop sz="63116" autoAdjust="0"/>
  </p:normalViewPr>
  <p:slideViewPr>
    <p:cSldViewPr>
      <p:cViewPr>
        <p:scale>
          <a:sx n="66" d="100"/>
          <a:sy n="66" d="100"/>
        </p:scale>
        <p:origin x="-1494" y="-6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4283" cy="49529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2"/>
            <a:ext cx="2944283" cy="495299"/>
          </a:xfrm>
          <a:prstGeom prst="rect">
            <a:avLst/>
          </a:prstGeom>
        </p:spPr>
        <p:txBody>
          <a:bodyPr vert="horz" lIns="91440" tIns="45720" rIns="91440" bIns="45720" rtlCol="0"/>
          <a:lstStyle>
            <a:lvl1pPr algn="r">
              <a:defRPr sz="1200"/>
            </a:lvl1pPr>
          </a:lstStyle>
          <a:p>
            <a:fld id="{2CE3787B-1E97-4396-98B5-0E615E1DC0B8}" type="datetimeFigureOut">
              <a:rPr lang="en-US" smtClean="0"/>
              <a:pPr/>
              <a:t>11/11/2013</a:t>
            </a:fld>
            <a:endParaRPr lang="en-US"/>
          </a:p>
        </p:txBody>
      </p:sp>
      <p:sp>
        <p:nvSpPr>
          <p:cNvPr id="4" name="Slide Image Placeholder 3"/>
          <p:cNvSpPr>
            <a:spLocks noGrp="1" noRot="1" noChangeAspect="1"/>
          </p:cNvSpPr>
          <p:nvPr>
            <p:ph type="sldImg" idx="2"/>
          </p:nvPr>
        </p:nvSpPr>
        <p:spPr>
          <a:xfrm>
            <a:off x="919163" y="741363"/>
            <a:ext cx="4956175" cy="37163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1" y="4705350"/>
            <a:ext cx="5435600" cy="445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982"/>
            <a:ext cx="2944283" cy="49529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2"/>
            <a:ext cx="2944283" cy="495299"/>
          </a:xfrm>
          <a:prstGeom prst="rect">
            <a:avLst/>
          </a:prstGeom>
        </p:spPr>
        <p:txBody>
          <a:bodyPr vert="horz" lIns="91440" tIns="45720" rIns="91440" bIns="45720" rtlCol="0" anchor="b"/>
          <a:lstStyle>
            <a:lvl1pPr algn="r">
              <a:defRPr sz="1200"/>
            </a:lvl1pPr>
          </a:lstStyle>
          <a:p>
            <a:fld id="{F63C7A67-C68B-4768-B981-34AA9D73F94B}" type="slidenum">
              <a:rPr lang="en-US" smtClean="0"/>
              <a:pPr/>
              <a:t>‹#›</a:t>
            </a:fld>
            <a:endParaRPr lang="en-US"/>
          </a:p>
        </p:txBody>
      </p:sp>
    </p:spTree>
    <p:extLst>
      <p:ext uri="{BB962C8B-B14F-4D97-AF65-F5344CB8AC3E}">
        <p14:creationId xmlns:p14="http://schemas.microsoft.com/office/powerpoint/2010/main" val="128359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C7A67-C68B-4768-B981-34AA9D73F94B}" type="slidenum">
              <a:rPr lang="en-US" smtClean="0"/>
              <a:pPr/>
              <a:t>1</a:t>
            </a:fld>
            <a:endParaRPr lang="en-US" dirty="0"/>
          </a:p>
        </p:txBody>
      </p:sp>
    </p:spTree>
    <p:extLst>
      <p:ext uri="{BB962C8B-B14F-4D97-AF65-F5344CB8AC3E}">
        <p14:creationId xmlns:p14="http://schemas.microsoft.com/office/powerpoint/2010/main" val="3099679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F63C7A67-C68B-4768-B981-34AA9D73F94B}" type="slidenum">
              <a:rPr lang="en-US" smtClean="0"/>
              <a:pPr/>
              <a:t>10</a:t>
            </a:fld>
            <a:endParaRPr lang="en-US"/>
          </a:p>
        </p:txBody>
      </p:sp>
    </p:spTree>
    <p:extLst>
      <p:ext uri="{BB962C8B-B14F-4D97-AF65-F5344CB8AC3E}">
        <p14:creationId xmlns:p14="http://schemas.microsoft.com/office/powerpoint/2010/main" val="227783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0" i="0" u="none" strike="noStrike" kern="1200" baseline="0" noProof="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lt-LT" sz="1200" b="0" i="0" u="none" strike="noStrike" kern="1200" baseline="0" noProof="0" dirty="0" smtClean="0">
              <a:solidFill>
                <a:schemeClr val="tx1"/>
              </a:solidFill>
              <a:latin typeface="+mn-lt"/>
              <a:ea typeface="+mn-ea"/>
              <a:cs typeface="+mn-cs"/>
            </a:endParaRPr>
          </a:p>
          <a:p>
            <a:r>
              <a:rPr lang="lt-LT" noProof="0" dirty="0" smtClean="0"/>
              <a:t>Leiskite man priminti tris pagrindinius </a:t>
            </a:r>
            <a:r>
              <a:rPr lang="lt-LT" baseline="0" noProof="0" dirty="0" smtClean="0"/>
              <a:t>Lietuvos prioritetus pirmininkavimo ES Tarybai laikotarpiu. Socialinės apsaugos, darbo ir kitos mūsų ministerijos kompetencijos sritys patenka po antruoju prioritetu ir skamba taip:</a:t>
            </a:r>
          </a:p>
          <a:p>
            <a:endParaRPr lang="lt-LT" baseline="0" noProof="0" dirty="0" smtClean="0"/>
          </a:p>
          <a:p>
            <a:r>
              <a:rPr lang="lt-LT" baseline="0" noProof="0" dirty="0" smtClean="0"/>
              <a:t>-&gt; </a:t>
            </a:r>
            <a:r>
              <a:rPr lang="lt-LT" i="1" baseline="0" noProof="0" dirty="0" smtClean="0"/>
              <a:t>perėjimas į kitą skaidrę</a:t>
            </a:r>
            <a:endParaRPr lang="lt-LT" i="1" noProof="0" dirty="0"/>
          </a:p>
        </p:txBody>
      </p:sp>
      <p:sp>
        <p:nvSpPr>
          <p:cNvPr id="4" name="Slide Number Placeholder 3"/>
          <p:cNvSpPr>
            <a:spLocks noGrp="1"/>
          </p:cNvSpPr>
          <p:nvPr>
            <p:ph type="sldNum" sz="quarter" idx="10"/>
          </p:nvPr>
        </p:nvSpPr>
        <p:spPr/>
        <p:txBody>
          <a:bodyPr/>
          <a:lstStyle/>
          <a:p>
            <a:fld id="{F63C7A67-C68B-4768-B981-34AA9D73F94B}" type="slidenum">
              <a:rPr lang="en-US" smtClean="0"/>
              <a:pPr/>
              <a:t>2</a:t>
            </a:fld>
            <a:endParaRPr lang="en-US" dirty="0"/>
          </a:p>
        </p:txBody>
      </p:sp>
    </p:spTree>
    <p:extLst>
      <p:ext uri="{BB962C8B-B14F-4D97-AF65-F5344CB8AC3E}">
        <p14:creationId xmlns:p14="http://schemas.microsoft.com/office/powerpoint/2010/main" val="105029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lt-LT" sz="1200" u="sng" kern="1200" dirty="0" smtClean="0">
              <a:solidFill>
                <a:schemeClr val="tx1"/>
              </a:solidFill>
              <a:effectLst/>
              <a:latin typeface="+mn-lt"/>
              <a:ea typeface="+mn-ea"/>
              <a:cs typeface="+mn-cs"/>
            </a:endParaRPr>
          </a:p>
          <a:p>
            <a:pPr lvl="0"/>
            <a:r>
              <a:rPr lang="lt-LT" dirty="0" smtClean="0"/>
              <a:t>Geresnės užimtumo galimybės, ypatingą dėmesį skiriant jaunimui;</a:t>
            </a:r>
          </a:p>
          <a:p>
            <a:pPr lvl="0"/>
            <a:endParaRPr lang="lt-LT" dirty="0" smtClean="0"/>
          </a:p>
          <a:p>
            <a:pPr lvl="0"/>
            <a:r>
              <a:rPr lang="lt-LT" dirty="0" smtClean="0"/>
              <a:t>Geresnė darbuotojų apsauga (įskaitant darbuotojus-migrantus);</a:t>
            </a:r>
          </a:p>
          <a:p>
            <a:pPr lvl="0"/>
            <a:endParaRPr lang="lt-LT" dirty="0" smtClean="0"/>
          </a:p>
          <a:p>
            <a:pPr lvl="0"/>
            <a:r>
              <a:rPr lang="lt-LT" dirty="0" smtClean="0"/>
              <a:t>Socialinio matmens stiprinimas;</a:t>
            </a:r>
          </a:p>
          <a:p>
            <a:endParaRPr lang="lt-LT" i="1" dirty="0" smtClean="0"/>
          </a:p>
          <a:p>
            <a:r>
              <a:rPr lang="lt-LT" i="1" dirty="0" smtClean="0"/>
              <a:t>De facto</a:t>
            </a:r>
            <a:r>
              <a:rPr lang="lt-LT" dirty="0" smtClean="0"/>
              <a:t> lygios moterų ir vyrų teisės ir nediskriminavimas.</a:t>
            </a:r>
          </a:p>
          <a:p>
            <a:endParaRPr lang="lt-LT" dirty="0" smtClean="0"/>
          </a:p>
          <a:p>
            <a:endParaRPr lang="lt-LT" dirty="0" smtClean="0"/>
          </a:p>
          <a:p>
            <a:r>
              <a:rPr lang="lt-LT" dirty="0" smtClean="0"/>
              <a:t>Pristatysiu jums kiekvieną iš jų smulkiau.</a:t>
            </a:r>
          </a:p>
          <a:p>
            <a:endParaRPr lang="lt-LT" sz="1200" u="none" kern="1200" dirty="0" smtClean="0">
              <a:solidFill>
                <a:schemeClr val="tx1"/>
              </a:solidFill>
              <a:effectLst/>
              <a:latin typeface="+mn-lt"/>
              <a:ea typeface="+mn-ea"/>
              <a:cs typeface="+mn-cs"/>
            </a:endParaRPr>
          </a:p>
          <a:p>
            <a:endParaRPr lang="lt-LT" sz="1200" kern="1200" dirty="0" smtClean="0">
              <a:solidFill>
                <a:schemeClr val="tx1"/>
              </a:solidFill>
              <a:effectLst/>
              <a:latin typeface="+mn-lt"/>
              <a:ea typeface="+mn-ea"/>
              <a:cs typeface="+mn-cs"/>
            </a:endParaRPr>
          </a:p>
          <a:p>
            <a:r>
              <a:rPr lang="lt-LT" sz="1200" kern="1200" dirty="0" smtClean="0">
                <a:solidFill>
                  <a:schemeClr val="tx1"/>
                </a:solidFill>
                <a:effectLst/>
                <a:latin typeface="+mn-lt"/>
                <a:ea typeface="+mn-ea"/>
                <a:cs typeface="+mn-cs"/>
              </a:rPr>
              <a:t>-&gt; </a:t>
            </a:r>
            <a:r>
              <a:rPr lang="lt-LT" sz="1200" i="1" kern="1200" dirty="0" smtClean="0">
                <a:solidFill>
                  <a:schemeClr val="tx1"/>
                </a:solidFill>
                <a:effectLst/>
                <a:latin typeface="+mn-lt"/>
                <a:ea typeface="+mn-ea"/>
                <a:cs typeface="+mn-cs"/>
              </a:rPr>
              <a:t>perėjimas į kitą skaidrę</a:t>
            </a:r>
            <a:endParaRPr lang="en-US" i="1" dirty="0"/>
          </a:p>
        </p:txBody>
      </p:sp>
      <p:sp>
        <p:nvSpPr>
          <p:cNvPr id="4" name="Slide Number Placeholder 3"/>
          <p:cNvSpPr>
            <a:spLocks noGrp="1"/>
          </p:cNvSpPr>
          <p:nvPr>
            <p:ph type="sldNum" sz="quarter" idx="10"/>
          </p:nvPr>
        </p:nvSpPr>
        <p:spPr/>
        <p:txBody>
          <a:bodyPr/>
          <a:lstStyle/>
          <a:p>
            <a:fld id="{F63C7A67-C68B-4768-B981-34AA9D73F94B}" type="slidenum">
              <a:rPr lang="en-US" smtClean="0"/>
              <a:pPr/>
              <a:t>3</a:t>
            </a:fld>
            <a:endParaRPr lang="en-US" dirty="0"/>
          </a:p>
        </p:txBody>
      </p:sp>
    </p:spTree>
    <p:extLst>
      <p:ext uri="{BB962C8B-B14F-4D97-AF65-F5344CB8AC3E}">
        <p14:creationId xmlns:p14="http://schemas.microsoft.com/office/powerpoint/2010/main" val="2945200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lvl="0"/>
            <a:r>
              <a:rPr lang="lt-LT" dirty="0" smtClean="0"/>
              <a:t>Tai </a:t>
            </a:r>
            <a:r>
              <a:rPr lang="lt-LT" dirty="0"/>
              <a:t>gi, </a:t>
            </a:r>
            <a:r>
              <a:rPr lang="lt-LT" u="sng" dirty="0"/>
              <a:t>geresnės užimtumo galimybės, ypatingą dėmesį skiriant jaunimui</a:t>
            </a:r>
            <a:r>
              <a:rPr lang="lt-LT" dirty="0"/>
              <a:t>:</a:t>
            </a:r>
          </a:p>
          <a:p>
            <a:pPr defTabSz="920421">
              <a:defRPr/>
            </a:pPr>
            <a:r>
              <a:rPr lang="lt-LT" dirty="0"/>
              <a:t>Jaunimo nedarbas išlieka viena iš opiausių problemų ES, kurią reikia neatidėliotinai spręsti. Tai ir vienas iš pagrindinių Lietuvos pirmininkavimo prioritetų, kurio metu:</a:t>
            </a:r>
          </a:p>
          <a:p>
            <a:pPr defTabSz="920421">
              <a:defRPr/>
            </a:pPr>
            <a:endParaRPr lang="lt-LT" dirty="0"/>
          </a:p>
          <a:p>
            <a:pPr marL="172580" indent="-172580">
              <a:buFontTx/>
              <a:buChar char="-"/>
            </a:pPr>
            <a:r>
              <a:rPr lang="lt-LT" dirty="0" smtClean="0"/>
              <a:t>Siekiame </a:t>
            </a:r>
            <a:r>
              <a:rPr lang="lt-LT" dirty="0"/>
              <a:t>užtikrinti aukščiausią politinį dėmesį Jaunimo garantijų įgyvendinimui nuo 2014 m</a:t>
            </a:r>
            <a:r>
              <a:rPr lang="lt-LT" dirty="0" smtClean="0"/>
              <a:t>. Jau spalio mėn. EPSCO Taryboje ministrai apsikeitė nuomonėmis apie jaunimo užimtumą, įskaitant ir Jaunimo</a:t>
            </a:r>
            <a:r>
              <a:rPr lang="lt-LT" baseline="0" dirty="0" smtClean="0"/>
              <a:t> garantijas</a:t>
            </a:r>
            <a:r>
              <a:rPr lang="lt-LT" dirty="0" smtClean="0"/>
              <a:t>;</a:t>
            </a:r>
            <a:endParaRPr lang="lt-LT" dirty="0"/>
          </a:p>
          <a:p>
            <a:pPr marL="172580" indent="-172580">
              <a:buFontTx/>
              <a:buChar char="-"/>
            </a:pPr>
            <a:endParaRPr lang="lt-LT" dirty="0"/>
          </a:p>
          <a:p>
            <a:pPr marL="172580" indent="-172580">
              <a:buFontTx/>
              <a:buChar char="-"/>
            </a:pPr>
            <a:r>
              <a:rPr lang="lt-LT" dirty="0" smtClean="0"/>
              <a:t>Liepos 2 d. Leipcige (Vokietija) pasirašyta bendra ketinimų deklaracija dėl Europos pameistrystės aljanso steigimo tarp socialinių partnerių, Komisijos ir Lietuvos kaip pirmininkaujančios valstybės. Taip pat, Europos pameistrystės aljanso klausimas buvo akcentuojamas liepos mėn. Vilniuje vykusios neformalios EPSCO Tarybos metu. Lietuva, kaip ES Tarybai pirmininkaujanti valstybė, parengė ES Tarybos deklaracijos dėl Europos pameistrystės aljanso projektą. Deklaracija buvo priimta spalio mėn. EPSCO Taryboje;</a:t>
            </a:r>
            <a:endParaRPr lang="lt-LT" dirty="0"/>
          </a:p>
          <a:p>
            <a:pPr marL="172580" indent="-172580">
              <a:buFontTx/>
              <a:buChar char="-"/>
            </a:pPr>
            <a:endParaRPr lang="lt-LT" dirty="0"/>
          </a:p>
          <a:p>
            <a:pPr marL="172580" indent="-172580">
              <a:buFontTx/>
              <a:buChar char="-"/>
            </a:pPr>
            <a:r>
              <a:rPr lang="lt-LT" dirty="0" smtClean="0"/>
              <a:t>Stipriname </a:t>
            </a:r>
            <a:r>
              <a:rPr lang="lt-LT" dirty="0"/>
              <a:t>jaunų žmonių socialinę įtrauktį. </a:t>
            </a:r>
            <a:r>
              <a:rPr lang="lt-LT" dirty="0" smtClean="0"/>
              <a:t>Didžiausią dėmesį skiriame </a:t>
            </a:r>
            <a:r>
              <a:rPr lang="lt-LT" dirty="0"/>
              <a:t>labiausiai pažeidžiamam jaunimui, kuris yra nedirbantis, nesimokantis ir mokymuose nedalyvaujantis jaunimas, dar vadinamas </a:t>
            </a:r>
            <a:r>
              <a:rPr lang="lt-LT" dirty="0" smtClean="0"/>
              <a:t>NEET. Lapkričio mėn. Švietimo, jaunimo reikalų, kultūros ir sporto taryboje planuojame priimti Tarybos išvadas dėl NEET jaunimo. Ši </a:t>
            </a:r>
            <a:r>
              <a:rPr lang="lt-LT" dirty="0"/>
              <a:t>asmenų grupė yra ir Jaunimo garantijų iniciatyvos objektas. </a:t>
            </a:r>
          </a:p>
          <a:p>
            <a:pPr lvl="0"/>
            <a:endParaRPr lang="lt-LT" dirty="0"/>
          </a:p>
          <a:p>
            <a:pPr defTabSz="920421">
              <a:defRPr/>
            </a:pPr>
            <a:r>
              <a:rPr lang="lt-LT" dirty="0"/>
              <a:t>-&gt; </a:t>
            </a:r>
            <a:r>
              <a:rPr lang="lt-LT" i="1" dirty="0"/>
              <a:t>perėjimas į kitą skaidrę</a:t>
            </a:r>
            <a:endParaRPr lang="en-US" i="1" dirty="0" smtClean="0"/>
          </a:p>
        </p:txBody>
      </p:sp>
      <p:sp>
        <p:nvSpPr>
          <p:cNvPr id="4" name="Skaidrės numerio vietos rezervavimo ženklas 3"/>
          <p:cNvSpPr>
            <a:spLocks noGrp="1"/>
          </p:cNvSpPr>
          <p:nvPr>
            <p:ph type="sldNum" sz="quarter" idx="10"/>
          </p:nvPr>
        </p:nvSpPr>
        <p:spPr/>
        <p:txBody>
          <a:bodyPr/>
          <a:lstStyle/>
          <a:p>
            <a:fld id="{F63C7A67-C68B-4768-B981-34AA9D73F94B}" type="slidenum">
              <a:rPr lang="en-US" smtClean="0"/>
              <a:pPr/>
              <a:t>4</a:t>
            </a:fld>
            <a:endParaRPr lang="en-US" dirty="0"/>
          </a:p>
        </p:txBody>
      </p:sp>
    </p:spTree>
    <p:extLst>
      <p:ext uri="{BB962C8B-B14F-4D97-AF65-F5344CB8AC3E}">
        <p14:creationId xmlns:p14="http://schemas.microsoft.com/office/powerpoint/2010/main" val="2394513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lvl="0"/>
            <a:r>
              <a:rPr lang="lt-LT" sz="1200" u="sng" kern="1200" dirty="0" smtClean="0">
                <a:solidFill>
                  <a:schemeClr val="tx1"/>
                </a:solidFill>
                <a:effectLst/>
                <a:latin typeface="+mn-lt"/>
                <a:ea typeface="+mn-ea"/>
                <a:cs typeface="+mn-cs"/>
              </a:rPr>
              <a:t>Geresnė darbuotojų apsauga (įskaitant darbuotojus-migrantus)</a:t>
            </a:r>
            <a:r>
              <a:rPr lang="lt-LT" sz="1200" kern="1200" dirty="0" smtClean="0">
                <a:solidFill>
                  <a:schemeClr val="tx1"/>
                </a:solidFill>
                <a:effectLst/>
                <a:latin typeface="+mn-lt"/>
                <a:ea typeface="+mn-ea"/>
                <a:cs typeface="+mn-cs"/>
              </a:rPr>
              <a:t>:</a:t>
            </a:r>
          </a:p>
          <a:p>
            <a:pPr lvl="0"/>
            <a:r>
              <a:rPr lang="lt-LT" sz="1200" kern="1200" dirty="0" smtClean="0">
                <a:solidFill>
                  <a:schemeClr val="tx1"/>
                </a:solidFill>
                <a:effectLst/>
                <a:latin typeface="+mn-lt"/>
                <a:ea typeface="+mn-ea"/>
                <a:cs typeface="+mn-cs"/>
              </a:rPr>
              <a:t>Spalio mėn. COREPER (nuolatinių atstovų) posėdyje buvo pasiektas susitarimas dėl </a:t>
            </a:r>
            <a:r>
              <a:rPr lang="lt-LT" sz="1200" b="1" kern="1200" dirty="0" smtClean="0">
                <a:solidFill>
                  <a:schemeClr val="tx1"/>
                </a:solidFill>
                <a:effectLst/>
                <a:latin typeface="+mn-lt"/>
                <a:ea typeface="+mn-ea"/>
                <a:cs typeface="+mn-cs"/>
              </a:rPr>
              <a:t>Globalizacijos fondo</a:t>
            </a:r>
            <a:r>
              <a:rPr lang="lt-LT" sz="1200" kern="1200" dirty="0" smtClean="0">
                <a:solidFill>
                  <a:schemeClr val="tx1"/>
                </a:solidFill>
                <a:effectLst/>
                <a:latin typeface="+mn-lt"/>
                <a:ea typeface="+mn-ea"/>
                <a:cs typeface="+mn-cs"/>
              </a:rPr>
              <a:t>. Pagal įprastas teisėkūros procedūras kreipsimės į Europos Parlamentą, kad reglamentas būtų patvirtintas siekiant užtikrinti fondo tęstinumą nuo 2014 m. pradžios.</a:t>
            </a:r>
            <a:r>
              <a:rPr lang="en-US" sz="1200" kern="1200" dirty="0" smtClean="0">
                <a:solidFill>
                  <a:schemeClr val="tx1"/>
                </a:solidFill>
                <a:effectLst/>
                <a:latin typeface="+mn-lt"/>
                <a:ea typeface="+mn-ea"/>
                <a:cs typeface="+mn-cs"/>
              </a:rPr>
              <a:t> </a:t>
            </a:r>
            <a:endParaRPr lang="lt-LT"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latin typeface="+mn-lt"/>
                <a:ea typeface="+mn-ea"/>
                <a:cs typeface="+mn-cs"/>
              </a:rPr>
              <a:t>Europos prisitaikymo prie globalizacijos padarinių fondu bus galima:</a:t>
            </a:r>
          </a:p>
          <a:p>
            <a:pPr marL="0" marR="0" lvl="0" indent="0" algn="l" defTabSz="914400" rtl="0" eaLnBrk="1" fontAlgn="auto" latinLnBrk="0" hangingPunct="1">
              <a:lnSpc>
                <a:spcPct val="100000"/>
              </a:lnSpc>
              <a:spcBef>
                <a:spcPts val="0"/>
              </a:spcBef>
              <a:spcAft>
                <a:spcPts val="0"/>
              </a:spcAft>
              <a:buClrTx/>
              <a:buSzTx/>
              <a:buFontTx/>
              <a:buChar char="-"/>
              <a:tabLst/>
              <a:defRPr/>
            </a:pPr>
            <a:r>
              <a:rPr lang="lt-LT" sz="1200" kern="1200" dirty="0" smtClean="0">
                <a:solidFill>
                  <a:schemeClr val="tx1"/>
                </a:solidFill>
                <a:latin typeface="+mn-lt"/>
                <a:ea typeface="+mn-ea"/>
                <a:cs typeface="+mn-cs"/>
              </a:rPr>
              <a:t> pasirūpinti NEET jaunimu tuose regionuose, kurie atitinka Jaunimo užimtumo iniciatyvos reikalavimus,</a:t>
            </a:r>
          </a:p>
          <a:p>
            <a:pPr marL="0" marR="0" lvl="0" indent="0" algn="l" defTabSz="914400" rtl="0" eaLnBrk="1" fontAlgn="auto" latinLnBrk="0" hangingPunct="1">
              <a:lnSpc>
                <a:spcPct val="100000"/>
              </a:lnSpc>
              <a:spcBef>
                <a:spcPts val="0"/>
              </a:spcBef>
              <a:spcAft>
                <a:spcPts val="0"/>
              </a:spcAft>
              <a:buClrTx/>
              <a:buSzTx/>
              <a:buFontTx/>
              <a:buChar char="-"/>
              <a:tabLst/>
              <a:defRPr/>
            </a:pPr>
            <a:r>
              <a:rPr lang="lt-LT" sz="1200" kern="1200" dirty="0" smtClean="0">
                <a:solidFill>
                  <a:schemeClr val="tx1"/>
                </a:solidFill>
                <a:latin typeface="+mn-lt"/>
                <a:ea typeface="+mn-ea"/>
                <a:cs typeface="+mn-cs"/>
              </a:rPr>
              <a:t> taip pat, remiant tikslinius paramos gavėjus, įnašams į suderintą individualiems poreikiams pritaikytų paslaugų paketą bus nustatytas 60 % bendro finansavimo procentinis dydis. </a:t>
            </a:r>
          </a:p>
          <a:p>
            <a:r>
              <a:rPr lang="lt-LT" sz="1200" b="1" kern="1200" dirty="0" smtClean="0">
                <a:solidFill>
                  <a:schemeClr val="tx1"/>
                </a:solidFill>
                <a:latin typeface="+mn-lt"/>
                <a:ea typeface="+mn-ea"/>
                <a:cs typeface="+mn-cs"/>
              </a:rPr>
              <a:t>Europos pagalbos labiausiai skurstantiems asmenims fondas </a:t>
            </a:r>
            <a:r>
              <a:rPr lang="lt-LT" sz="1200" kern="1200" dirty="0" smtClean="0">
                <a:solidFill>
                  <a:schemeClr val="tx1"/>
                </a:solidFill>
                <a:latin typeface="+mn-lt"/>
                <a:ea typeface="+mn-ea"/>
                <a:cs typeface="+mn-cs"/>
              </a:rPr>
              <a:t>pagrindinį dėmesį skiria maisto ir prekių paskirstymui labiausiai nepasiturintiems asmenims Europos Sąjungoje. Tačiau, kai kurios valstybės narės taip pat pageidautų dalį arba visas jo lėšas išleisti socialinės įtraukties veiklai, skirtai labiausiai skurstantiems asmenims. </a:t>
            </a:r>
          </a:p>
          <a:p>
            <a:r>
              <a:rPr lang="lt-LT" sz="1200" kern="1200" dirty="0" smtClean="0">
                <a:solidFill>
                  <a:schemeClr val="tx1"/>
                </a:solidFill>
                <a:latin typeface="+mn-lt"/>
                <a:ea typeface="+mn-ea"/>
                <a:cs typeface="+mn-cs"/>
              </a:rPr>
              <a:t>Galutinio susitarimo dėl Fondo bus siekiama</a:t>
            </a:r>
            <a:r>
              <a:rPr lang="lt-LT" sz="1200" kern="1200" baseline="0" dirty="0" smtClean="0">
                <a:solidFill>
                  <a:schemeClr val="tx1"/>
                </a:solidFill>
                <a:latin typeface="+mn-lt"/>
                <a:ea typeface="+mn-ea"/>
                <a:cs typeface="+mn-cs"/>
              </a:rPr>
              <a:t> lapkričio mėn. vyksiančiose</a:t>
            </a:r>
            <a:r>
              <a:rPr lang="lt-LT" sz="1200" kern="1200" dirty="0" smtClean="0">
                <a:solidFill>
                  <a:schemeClr val="tx1"/>
                </a:solidFill>
                <a:latin typeface="+mn-lt"/>
                <a:ea typeface="+mn-ea"/>
                <a:cs typeface="+mn-cs"/>
              </a:rPr>
              <a:t> Europos Parlamento ir Tarybos diskusijose - </a:t>
            </a:r>
            <a:r>
              <a:rPr lang="lt-LT" sz="1200" kern="1200" dirty="0" err="1" smtClean="0">
                <a:solidFill>
                  <a:schemeClr val="tx1"/>
                </a:solidFill>
                <a:latin typeface="+mn-lt"/>
                <a:ea typeface="+mn-ea"/>
                <a:cs typeface="+mn-cs"/>
              </a:rPr>
              <a:t>trialoguose</a:t>
            </a:r>
            <a:r>
              <a:rPr lang="lt-LT" sz="1200" kern="1200" dirty="0" smtClean="0">
                <a:solidFill>
                  <a:schemeClr val="tx1"/>
                </a:solidFill>
                <a:latin typeface="+mn-lt"/>
                <a:ea typeface="+mn-ea"/>
                <a:cs typeface="+mn-cs"/>
              </a:rPr>
              <a:t>. Mūsų tikslas – iki metų pabaigos sutarti dėl reglamento teksto ir priedų turinio, kad reglamentas galėtų įsigalioti, o valstybės narės nuo 2014 m. pradžios galėtų pradėti įgyvendinti Fondo finansuojamas veiklas.</a:t>
            </a:r>
          </a:p>
          <a:p>
            <a:endParaRPr lang="lt-L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-&gt; </a:t>
            </a:r>
            <a:r>
              <a:rPr lang="lt-LT" sz="1200" i="1" kern="1200" dirty="0" smtClean="0">
                <a:solidFill>
                  <a:schemeClr val="tx1"/>
                </a:solidFill>
                <a:effectLst/>
                <a:latin typeface="+mn-lt"/>
                <a:ea typeface="+mn-ea"/>
                <a:cs typeface="+mn-cs"/>
              </a:rPr>
              <a:t>perėjimas į kitą skaidrę</a:t>
            </a:r>
            <a:endParaRPr lang="en-US" i="1" dirty="0" smtClean="0"/>
          </a:p>
        </p:txBody>
      </p:sp>
      <p:sp>
        <p:nvSpPr>
          <p:cNvPr id="4" name="Skaidrės numerio vietos rezervavimo ženklas 3"/>
          <p:cNvSpPr>
            <a:spLocks noGrp="1"/>
          </p:cNvSpPr>
          <p:nvPr>
            <p:ph type="sldNum" sz="quarter" idx="10"/>
          </p:nvPr>
        </p:nvSpPr>
        <p:spPr/>
        <p:txBody>
          <a:bodyPr/>
          <a:lstStyle/>
          <a:p>
            <a:fld id="{F63C7A67-C68B-4768-B981-34AA9D73F94B}" type="slidenum">
              <a:rPr lang="en-US" smtClean="0"/>
              <a:pPr/>
              <a:t>5</a:t>
            </a:fld>
            <a:endParaRPr lang="en-US"/>
          </a:p>
        </p:txBody>
      </p:sp>
    </p:spTree>
    <p:extLst>
      <p:ext uri="{BB962C8B-B14F-4D97-AF65-F5344CB8AC3E}">
        <p14:creationId xmlns:p14="http://schemas.microsoft.com/office/powerpoint/2010/main" val="131663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lvl="0"/>
            <a:r>
              <a:rPr lang="lt-LT" sz="1200" u="sng" kern="1200" dirty="0" smtClean="0">
                <a:solidFill>
                  <a:schemeClr val="tx1"/>
                </a:solidFill>
                <a:effectLst/>
                <a:latin typeface="+mn-lt"/>
                <a:ea typeface="+mn-ea"/>
                <a:cs typeface="+mn-cs"/>
              </a:rPr>
              <a:t>Geresnė darbuotojų apsauga (įskaitant darbuotojus-migrantus)</a:t>
            </a:r>
            <a:r>
              <a:rPr lang="lt-LT" sz="1200" kern="1200" dirty="0" smtClean="0">
                <a:solidFill>
                  <a:schemeClr val="tx1"/>
                </a:solidFill>
                <a:effectLst/>
                <a:latin typeface="+mn-lt"/>
                <a:ea typeface="+mn-ea"/>
                <a:cs typeface="+mn-cs"/>
              </a:rPr>
              <a:t>:</a:t>
            </a:r>
          </a:p>
          <a:p>
            <a:pPr lvl="0"/>
            <a:endParaRPr lang="lt-LT"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Dėl </a:t>
            </a:r>
            <a:r>
              <a:rPr lang="lt-LT" sz="1200" b="1" kern="1200" dirty="0" smtClean="0">
                <a:solidFill>
                  <a:schemeClr val="tx1"/>
                </a:solidFill>
                <a:effectLst/>
                <a:latin typeface="+mn-lt"/>
                <a:ea typeface="+mn-ea"/>
                <a:cs typeface="+mn-cs"/>
              </a:rPr>
              <a:t>Komandiruojamų darbuotojų įgyvendinimo direktyvos</a:t>
            </a:r>
            <a:r>
              <a:rPr lang="lt-LT" sz="1200" b="0" kern="1200" baseline="0" dirty="0" smtClean="0">
                <a:solidFill>
                  <a:schemeClr val="tx1"/>
                </a:solidFill>
                <a:effectLst/>
                <a:latin typeface="+mn-lt"/>
                <a:ea typeface="+mn-ea"/>
                <a:cs typeface="+mn-cs"/>
              </a:rPr>
              <a:t> dėjome labai daug pastangų siekdami sutarimo spalio mėn. EPSCO Taryboje. Tačiau </a:t>
            </a:r>
            <a:r>
              <a:rPr lang="lt-LT" sz="1200" kern="1200" dirty="0" smtClean="0">
                <a:solidFill>
                  <a:schemeClr val="tx1"/>
                </a:solidFill>
                <a:effectLst/>
                <a:latin typeface="+mn-lt"/>
                <a:ea typeface="+mn-ea"/>
                <a:cs typeface="+mn-cs"/>
              </a:rPr>
              <a:t>susidarė valstybių narių blokuojanti mažuma, kuri kompromisiniam pasiūlymui nepritarė. Šiuo metu svarstome, kokių tolimesnių žingsnių galima būtų imtis. </a:t>
            </a:r>
          </a:p>
          <a:p>
            <a:endParaRPr lang="lt-LT" sz="1200" kern="1200" noProof="0" dirty="0" smtClean="0">
              <a:solidFill>
                <a:schemeClr val="tx1"/>
              </a:solidFill>
              <a:effectLst/>
              <a:latin typeface="+mn-lt"/>
              <a:ea typeface="+mn-ea"/>
              <a:cs typeface="+mn-cs"/>
            </a:endParaRPr>
          </a:p>
          <a:p>
            <a:r>
              <a:rPr lang="lt-LT" sz="1200" b="1" kern="1200" noProof="0" dirty="0" smtClean="0">
                <a:solidFill>
                  <a:schemeClr val="tx1"/>
                </a:solidFill>
                <a:effectLst/>
                <a:latin typeface="+mn-lt"/>
                <a:ea typeface="+mn-ea"/>
                <a:cs typeface="+mn-cs"/>
              </a:rPr>
              <a:t>Pensinių teisių perkėlimo direktyva -</a:t>
            </a:r>
            <a:r>
              <a:rPr lang="lt-LT" sz="1200" b="0" kern="1200" noProof="0" dirty="0" smtClean="0">
                <a:solidFill>
                  <a:schemeClr val="tx1"/>
                </a:solidFill>
                <a:effectLst/>
                <a:latin typeface="+mn-lt"/>
                <a:ea typeface="+mn-ea"/>
                <a:cs typeface="+mn-cs"/>
              </a:rPr>
              <a:t> tai </a:t>
            </a:r>
            <a:r>
              <a:rPr lang="lt-LT" sz="1200" kern="1200" noProof="0" dirty="0" smtClean="0">
                <a:solidFill>
                  <a:schemeClr val="tx1"/>
                </a:solidFill>
                <a:effectLst/>
                <a:latin typeface="+mn-lt"/>
                <a:ea typeface="+mn-ea"/>
                <a:cs typeface="+mn-cs"/>
              </a:rPr>
              <a:t>svarbus dokumentas, padėsiantis šalinti kliūtis darbuotojų judumui ES. </a:t>
            </a:r>
          </a:p>
          <a:p>
            <a:r>
              <a:rPr lang="lt-LT" sz="1200" kern="1200" noProof="0" dirty="0" smtClean="0">
                <a:solidFill>
                  <a:schemeClr val="tx1"/>
                </a:solidFill>
                <a:effectLst/>
                <a:latin typeface="+mn-lt"/>
                <a:ea typeface="+mn-ea"/>
                <a:cs typeface="+mn-cs"/>
              </a:rPr>
              <a:t>Šiuo metu vyksta </a:t>
            </a:r>
            <a:r>
              <a:rPr lang="lt-LT" sz="1200" kern="1200" noProof="0" dirty="0" err="1" smtClean="0">
                <a:solidFill>
                  <a:schemeClr val="tx1"/>
                </a:solidFill>
                <a:effectLst/>
                <a:latin typeface="+mn-lt"/>
                <a:ea typeface="+mn-ea"/>
                <a:cs typeface="+mn-cs"/>
              </a:rPr>
              <a:t>trialogai</a:t>
            </a:r>
            <a:r>
              <a:rPr lang="lt-LT" sz="1200" kern="1200" noProof="0" dirty="0" smtClean="0">
                <a:solidFill>
                  <a:schemeClr val="tx1"/>
                </a:solidFill>
                <a:effectLst/>
                <a:latin typeface="+mn-lt"/>
                <a:ea typeface="+mn-ea"/>
                <a:cs typeface="+mn-cs"/>
              </a:rPr>
              <a:t> su Europos Parlamentu,</a:t>
            </a:r>
            <a:r>
              <a:rPr lang="lt-LT" sz="1200" kern="1200" baseline="0" noProof="0" dirty="0" smtClean="0">
                <a:solidFill>
                  <a:schemeClr val="tx1"/>
                </a:solidFill>
                <a:effectLst/>
                <a:latin typeface="+mn-lt"/>
                <a:ea typeface="+mn-ea"/>
                <a:cs typeface="+mn-cs"/>
              </a:rPr>
              <a:t> po kurių klausimas bus svarstomas Tarybos Socialinių klausimų darbo grupėje ir COREPER posėdyje.</a:t>
            </a:r>
            <a:endParaRPr lang="lt-LT" sz="1200" kern="1200" noProof="0" dirty="0" smtClean="0">
              <a:solidFill>
                <a:schemeClr val="tx1"/>
              </a:solidFill>
              <a:effectLst/>
              <a:latin typeface="+mn-lt"/>
              <a:ea typeface="+mn-ea"/>
              <a:cs typeface="+mn-cs"/>
            </a:endParaRPr>
          </a:p>
          <a:p>
            <a:endParaRPr lang="lt-LT" sz="1200" kern="1200" noProof="0" dirty="0" smtClean="0">
              <a:solidFill>
                <a:schemeClr val="tx1"/>
              </a:solidFill>
              <a:effectLst/>
              <a:latin typeface="+mn-lt"/>
              <a:ea typeface="+mn-ea"/>
              <a:cs typeface="+mn-cs"/>
            </a:endParaRPr>
          </a:p>
          <a:p>
            <a:pPr lvl="0"/>
            <a:r>
              <a:rPr lang="lt-LT" sz="1200" b="1" i="0" kern="1200" dirty="0" smtClean="0">
                <a:solidFill>
                  <a:schemeClr val="tx1"/>
                </a:solidFill>
                <a:effectLst/>
                <a:latin typeface="+mn-lt"/>
                <a:ea typeface="+mn-ea"/>
                <a:cs typeface="+mn-cs"/>
              </a:rPr>
              <a:t>Pasiūlymas dėl Direktyvos dėl priemonių, gerinančių laisvą darbuotojų judėjimo teisės įgyvendinimą,</a:t>
            </a:r>
            <a:r>
              <a:rPr lang="lt-LT" sz="1200" b="1" i="0" kern="1200" baseline="0" dirty="0" smtClean="0">
                <a:solidFill>
                  <a:schemeClr val="tx1"/>
                </a:solidFill>
                <a:effectLst/>
                <a:latin typeface="+mn-lt"/>
                <a:ea typeface="+mn-ea"/>
                <a:cs typeface="+mn-cs"/>
              </a:rPr>
              <a:t> </a:t>
            </a:r>
            <a:r>
              <a:rPr lang="lt-LT" sz="1200" b="0" i="0" kern="1200" baseline="0" dirty="0" smtClean="0">
                <a:solidFill>
                  <a:schemeClr val="tx1"/>
                </a:solidFill>
                <a:effectLst/>
                <a:latin typeface="+mn-lt"/>
                <a:ea typeface="+mn-ea"/>
                <a:cs typeface="+mn-cs"/>
              </a:rPr>
              <a:t>Lietuvos pirmininkavimo laikotarpiu svarstytas trijuose</a:t>
            </a:r>
            <a:r>
              <a:rPr lang="lt-LT" sz="1200" i="0" kern="1200" baseline="0" dirty="0" smtClean="0">
                <a:solidFill>
                  <a:schemeClr val="tx1"/>
                </a:solidFill>
                <a:effectLst/>
                <a:latin typeface="+mn-lt"/>
                <a:ea typeface="+mn-ea"/>
                <a:cs typeface="+mn-cs"/>
              </a:rPr>
              <a:t> Tarybos Socialinių klausimų darbo grupės susitikimuose. Lietuva pateikė du kompromisinius pasiūlymus, kurie priimti pozityviai. Artimiausiu metu bus teikiamas naujas kompromisinis pasiūlymas ir gruodžio mėn. numatomi </a:t>
            </a:r>
            <a:r>
              <a:rPr lang="lt-LT" sz="1200" i="0" kern="1200" baseline="0" dirty="0" err="1" smtClean="0">
                <a:solidFill>
                  <a:schemeClr val="tx1"/>
                </a:solidFill>
                <a:effectLst/>
                <a:latin typeface="+mn-lt"/>
                <a:ea typeface="+mn-ea"/>
                <a:cs typeface="+mn-cs"/>
              </a:rPr>
              <a:t>trialogai</a:t>
            </a:r>
            <a:r>
              <a:rPr lang="lt-LT" sz="1200" i="0" kern="1200" baseline="0" dirty="0" smtClean="0">
                <a:solidFill>
                  <a:schemeClr val="tx1"/>
                </a:solidFill>
                <a:effectLst/>
                <a:latin typeface="+mn-lt"/>
                <a:ea typeface="+mn-ea"/>
                <a:cs typeface="+mn-cs"/>
              </a:rPr>
              <a:t>. Mūsų tikslas – pasiūlymo priėmimas. </a:t>
            </a:r>
          </a:p>
          <a:p>
            <a:pPr>
              <a:buFontTx/>
              <a:buNone/>
            </a:pPr>
            <a:endParaRPr lang="lt-L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-&gt; </a:t>
            </a:r>
            <a:r>
              <a:rPr lang="lt-LT" sz="1200" i="1" kern="1200" dirty="0" smtClean="0">
                <a:solidFill>
                  <a:schemeClr val="tx1"/>
                </a:solidFill>
                <a:effectLst/>
                <a:latin typeface="+mn-lt"/>
                <a:ea typeface="+mn-ea"/>
                <a:cs typeface="+mn-cs"/>
              </a:rPr>
              <a:t>perėjimas į kitą skaidrę</a:t>
            </a:r>
            <a:endParaRPr lang="en-US" i="1" dirty="0" smtClean="0"/>
          </a:p>
          <a:p>
            <a:endParaRPr lang="lt-LT" sz="1200" kern="1200" dirty="0" smtClean="0">
              <a:solidFill>
                <a:schemeClr val="tx1"/>
              </a:solidFill>
              <a:effectLst/>
              <a:latin typeface="+mn-lt"/>
              <a:ea typeface="+mn-ea"/>
              <a:cs typeface="+mn-cs"/>
            </a:endParaRPr>
          </a:p>
          <a:p>
            <a:endParaRPr lang="lt-LT" dirty="0"/>
          </a:p>
        </p:txBody>
      </p:sp>
      <p:sp>
        <p:nvSpPr>
          <p:cNvPr id="4" name="Skaidrės numerio vietos rezervavimo ženklas 3"/>
          <p:cNvSpPr>
            <a:spLocks noGrp="1"/>
          </p:cNvSpPr>
          <p:nvPr>
            <p:ph type="sldNum" sz="quarter" idx="10"/>
          </p:nvPr>
        </p:nvSpPr>
        <p:spPr/>
        <p:txBody>
          <a:bodyPr/>
          <a:lstStyle/>
          <a:p>
            <a:fld id="{F63C7A67-C68B-4768-B981-34AA9D73F94B}" type="slidenum">
              <a:rPr lang="en-US" smtClean="0"/>
              <a:pPr/>
              <a:t>6</a:t>
            </a:fld>
            <a:endParaRPr lang="en-US"/>
          </a:p>
        </p:txBody>
      </p:sp>
    </p:spTree>
    <p:extLst>
      <p:ext uri="{BB962C8B-B14F-4D97-AF65-F5344CB8AC3E}">
        <p14:creationId xmlns:p14="http://schemas.microsoft.com/office/powerpoint/2010/main" val="1316635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lvl="0"/>
            <a:r>
              <a:rPr lang="lt-LT" sz="1200" b="1" kern="1200" noProof="0" dirty="0" smtClean="0">
                <a:solidFill>
                  <a:schemeClr val="tx1"/>
                </a:solidFill>
                <a:effectLst/>
                <a:latin typeface="+mn-lt"/>
                <a:ea typeface="+mn-ea"/>
                <a:cs typeface="+mn-cs"/>
              </a:rPr>
              <a:t>Socialinių investicijų paketas</a:t>
            </a:r>
            <a:r>
              <a:rPr lang="lt-LT" sz="1200" kern="1200" noProof="0" dirty="0" smtClean="0">
                <a:solidFill>
                  <a:schemeClr val="tx1"/>
                </a:solidFill>
                <a:effectLst/>
                <a:latin typeface="+mn-lt"/>
                <a:ea typeface="+mn-ea"/>
                <a:cs typeface="+mn-cs"/>
              </a:rPr>
              <a:t>. </a:t>
            </a:r>
          </a:p>
          <a:p>
            <a:pPr lvl="0"/>
            <a:r>
              <a:rPr lang="lt-LT" sz="1200" kern="1200" dirty="0" smtClean="0">
                <a:solidFill>
                  <a:schemeClr val="tx1"/>
                </a:solidFill>
                <a:effectLst/>
                <a:latin typeface="+mn-lt"/>
                <a:ea typeface="+mn-ea"/>
                <a:cs typeface="+mn-cs"/>
              </a:rPr>
              <a:t>Manau, kad Europos Komisijos komunikatas yra labai naudingas ir padedantis geriau suplanuoti ESF veiklas, nukreiptas į socialinės įtraukties didinimą. </a:t>
            </a:r>
          </a:p>
          <a:p>
            <a:pPr lvl="0"/>
            <a:endParaRPr lang="lt-LT" sz="1200" kern="1200" dirty="0" smtClean="0">
              <a:solidFill>
                <a:schemeClr val="tx1"/>
              </a:solidFill>
              <a:effectLst/>
              <a:latin typeface="+mn-lt"/>
              <a:ea typeface="+mn-ea"/>
              <a:cs typeface="+mn-cs"/>
            </a:endParaRPr>
          </a:p>
          <a:p>
            <a:pPr lvl="0"/>
            <a:r>
              <a:rPr lang="lt-LT" sz="1200" kern="1200" dirty="0" smtClean="0">
                <a:solidFill>
                  <a:schemeClr val="tx1"/>
                </a:solidFill>
                <a:effectLst/>
                <a:latin typeface="+mn-lt"/>
                <a:ea typeface="+mn-ea"/>
                <a:cs typeface="+mn-cs"/>
              </a:rPr>
              <a:t>Europos Komisija žadėjo parengti detalesnes gaires, kaip tas rekomendacijas įgyvendinti.</a:t>
            </a:r>
          </a:p>
          <a:p>
            <a:pPr lvl="0"/>
            <a:endParaRPr lang="lt-LT" sz="1200" kern="1200" dirty="0" smtClean="0">
              <a:solidFill>
                <a:schemeClr val="tx1"/>
              </a:solidFill>
              <a:effectLst/>
              <a:latin typeface="+mn-lt"/>
              <a:ea typeface="+mn-ea"/>
              <a:cs typeface="+mn-cs"/>
            </a:endParaRPr>
          </a:p>
          <a:p>
            <a:endParaRPr lang="lt-LT" sz="1200" kern="1200" dirty="0" smtClean="0">
              <a:solidFill>
                <a:schemeClr val="tx1"/>
              </a:solidFill>
              <a:effectLst/>
              <a:latin typeface="+mn-lt"/>
              <a:ea typeface="+mn-ea"/>
              <a:cs typeface="+mn-cs"/>
            </a:endParaRPr>
          </a:p>
          <a:p>
            <a:pPr lvl="0"/>
            <a:r>
              <a:rPr lang="lt-LT" sz="1200" b="1" kern="1200" dirty="0" smtClean="0">
                <a:solidFill>
                  <a:schemeClr val="tx1"/>
                </a:solidFill>
                <a:effectLst/>
                <a:latin typeface="+mn-lt"/>
                <a:ea typeface="+mn-ea"/>
                <a:cs typeface="+mn-cs"/>
              </a:rPr>
              <a:t>Ekonominės ir pinigų sąjungos socialinio matmens stiprinimas</a:t>
            </a:r>
            <a:r>
              <a:rPr lang="lt-LT" sz="1200" b="0" kern="1200" dirty="0" smtClean="0">
                <a:solidFill>
                  <a:schemeClr val="tx1"/>
                </a:solidFill>
                <a:effectLst/>
                <a:latin typeface="+mn-lt"/>
                <a:ea typeface="+mn-ea"/>
                <a:cs typeface="+mn-cs"/>
              </a:rPr>
              <a:t>.</a:t>
            </a:r>
            <a:r>
              <a:rPr lang="lt-LT" sz="1200" b="1" kern="1200" dirty="0" smtClean="0">
                <a:solidFill>
                  <a:schemeClr val="tx1"/>
                </a:solidFill>
                <a:effectLst/>
                <a:latin typeface="+mn-lt"/>
                <a:ea typeface="+mn-ea"/>
                <a:cs typeface="+mn-cs"/>
              </a:rPr>
              <a:t> </a:t>
            </a:r>
          </a:p>
          <a:p>
            <a:pPr lvl="0"/>
            <a:endParaRPr lang="lt-LT" sz="1200" b="0" kern="1200" dirty="0" smtClean="0">
              <a:solidFill>
                <a:schemeClr val="tx1"/>
              </a:solidFill>
              <a:effectLst/>
              <a:latin typeface="+mn-lt"/>
              <a:ea typeface="+mn-ea"/>
              <a:cs typeface="+mn-cs"/>
            </a:endParaRPr>
          </a:p>
          <a:p>
            <a:pPr lvl="0"/>
            <a:r>
              <a:rPr lang="lt-LT" sz="1200" b="0" kern="1200" dirty="0" smtClean="0">
                <a:solidFill>
                  <a:schemeClr val="tx1"/>
                </a:solidFill>
                <a:effectLst/>
                <a:latin typeface="+mn-lt"/>
                <a:ea typeface="+mn-ea"/>
                <a:cs typeface="+mn-cs"/>
              </a:rPr>
              <a:t>Ekonominės ir pinigų sąjungos (EPS) socialinio matmens idėja gimė dėl ekonominės ir finansų krizės. Įvertinusi krizės pasekmes, Europos Vadovų Taryba nutarė, jog tam, kad panašios krizės ateityje nepasikartotų, reikia labiau integruoti valstybių narių ekonominės, finansinės ir socialinės politikos stebėseną, valdymą ir priežiūrą, kadangi krizė vienoje šalyje dažnai turi įtakos kitų šalių bei visos ES būklei. Norėčiau truputį</a:t>
            </a:r>
            <a:r>
              <a:rPr lang="lt-LT" sz="1200" b="0" kern="1200" baseline="0" dirty="0" smtClean="0">
                <a:solidFill>
                  <a:schemeClr val="tx1"/>
                </a:solidFill>
                <a:effectLst/>
                <a:latin typeface="+mn-lt"/>
                <a:ea typeface="+mn-ea"/>
                <a:cs typeface="+mn-cs"/>
              </a:rPr>
              <a:t> plačiau apie tai pakalbėti.</a:t>
            </a:r>
          </a:p>
          <a:p>
            <a:pPr lvl="0"/>
            <a:endParaRPr lang="lt-LT"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-&gt; </a:t>
            </a:r>
            <a:r>
              <a:rPr lang="lt-LT" sz="1200" i="1" kern="1200" dirty="0" smtClean="0">
                <a:solidFill>
                  <a:schemeClr val="tx1"/>
                </a:solidFill>
                <a:effectLst/>
                <a:latin typeface="+mn-lt"/>
                <a:ea typeface="+mn-ea"/>
                <a:cs typeface="+mn-cs"/>
              </a:rPr>
              <a:t>perėjimas į kitą skaidrę</a:t>
            </a:r>
            <a:endParaRPr lang="en-US" i="1" dirty="0" smtClean="0"/>
          </a:p>
        </p:txBody>
      </p:sp>
      <p:sp>
        <p:nvSpPr>
          <p:cNvPr id="4" name="Skaidrės numerio vietos rezervavimo ženklas 3"/>
          <p:cNvSpPr>
            <a:spLocks noGrp="1"/>
          </p:cNvSpPr>
          <p:nvPr>
            <p:ph type="sldNum" sz="quarter" idx="10"/>
          </p:nvPr>
        </p:nvSpPr>
        <p:spPr/>
        <p:txBody>
          <a:bodyPr/>
          <a:lstStyle/>
          <a:p>
            <a:fld id="{F63C7A67-C68B-4768-B981-34AA9D73F94B}" type="slidenum">
              <a:rPr lang="en-US" smtClean="0"/>
              <a:pPr/>
              <a:t>7</a:t>
            </a:fld>
            <a:endParaRPr lang="en-US"/>
          </a:p>
        </p:txBody>
      </p:sp>
    </p:spTree>
    <p:extLst>
      <p:ext uri="{BB962C8B-B14F-4D97-AF65-F5344CB8AC3E}">
        <p14:creationId xmlns:p14="http://schemas.microsoft.com/office/powerpoint/2010/main" val="2656539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lvl="0"/>
            <a:r>
              <a:rPr lang="lt-LT" sz="1200" kern="1200" noProof="0" dirty="0" smtClean="0">
                <a:solidFill>
                  <a:schemeClr val="tx1"/>
                </a:solidFill>
                <a:effectLst/>
                <a:latin typeface="+mn-lt"/>
                <a:ea typeface="+mn-ea"/>
                <a:cs typeface="+mn-cs"/>
              </a:rPr>
              <a:t>Birželio mėn. </a:t>
            </a:r>
            <a:r>
              <a:rPr lang="lt-LT" sz="1200" b="1" kern="1200" noProof="0" dirty="0" smtClean="0">
                <a:solidFill>
                  <a:schemeClr val="tx1"/>
                </a:solidFill>
                <a:effectLst/>
                <a:latin typeface="+mn-lt"/>
                <a:ea typeface="+mn-ea"/>
                <a:cs typeface="+mn-cs"/>
              </a:rPr>
              <a:t>Europos Vadovų Taryboje</a:t>
            </a:r>
            <a:r>
              <a:rPr lang="lt-LT" sz="1200" kern="1200" noProof="0" dirty="0" smtClean="0">
                <a:solidFill>
                  <a:schemeClr val="tx1"/>
                </a:solidFill>
                <a:effectLst/>
                <a:latin typeface="+mn-lt"/>
                <a:ea typeface="+mn-ea"/>
                <a:cs typeface="+mn-cs"/>
              </a:rPr>
              <a:t> </a:t>
            </a:r>
            <a:r>
              <a:rPr lang="lt-LT" sz="1200" kern="1200" dirty="0" smtClean="0">
                <a:solidFill>
                  <a:schemeClr val="tx1"/>
                </a:solidFill>
                <a:latin typeface="+mn-lt"/>
                <a:ea typeface="+mn-ea"/>
                <a:cs typeface="+mn-cs"/>
              </a:rPr>
              <a:t>buvo nuspręsta, kad turėtų būti sustiprinta EPS socialinė dimensija. Pirmiausia svarbu geriau stebėti socialinę ir darbo rinkos padėtį ekonominėje ir pinigų sąjungoje ir į ją atsižvelgti, visų pirma naudojantis atitinkamais Europos semestro socialiniais ir užimtumo rodikliais. Taip pat svarbu užtikrinti geresnį užimtumo ir socialinės politikos koordinavimą, kartu visapusiškai atsižvelgiant į nacionalinę kompetenciją. Socialinių partnerių vaidmuo ir socialinis dialogas, įskaitant nacionaliniu lygiu, taip pat labai svarbūs.</a:t>
            </a:r>
            <a:r>
              <a:rPr lang="en-GB" sz="1200" kern="1200" dirty="0" smtClean="0">
                <a:solidFill>
                  <a:schemeClr val="tx1"/>
                </a:solidFill>
                <a:latin typeface="+mn-lt"/>
                <a:ea typeface="+mn-ea"/>
                <a:cs typeface="+mn-cs"/>
              </a:rPr>
              <a:t> </a:t>
            </a:r>
            <a:endParaRPr lang="lt-LT" sz="1200" kern="1200" dirty="0" smtClean="0">
              <a:solidFill>
                <a:schemeClr val="tx1"/>
              </a:solidFill>
              <a:latin typeface="+mn-lt"/>
              <a:ea typeface="+mn-ea"/>
              <a:cs typeface="+mn-cs"/>
            </a:endParaRPr>
          </a:p>
          <a:p>
            <a:pPr lvl="0"/>
            <a:endParaRPr lang="lt-LT" sz="1200" kern="1200" dirty="0" smtClean="0">
              <a:solidFill>
                <a:schemeClr val="tx1"/>
              </a:solidFill>
              <a:effectLst/>
              <a:latin typeface="+mn-lt"/>
              <a:ea typeface="+mn-ea"/>
              <a:cs typeface="+mn-cs"/>
            </a:endParaRPr>
          </a:p>
          <a:p>
            <a:pPr lvl="0"/>
            <a:r>
              <a:rPr lang="lt-LT" sz="1200" b="0" kern="1200" dirty="0" smtClean="0">
                <a:solidFill>
                  <a:schemeClr val="tx1"/>
                </a:solidFill>
                <a:effectLst/>
                <a:latin typeface="+mn-lt"/>
                <a:ea typeface="+mn-ea"/>
                <a:cs typeface="+mn-cs"/>
              </a:rPr>
              <a:t>Liepos mėn. neformalios ESPCO Tarybos plenarinėje sesijoje bei spalio mėn. formalios EPSCO Tarybos metu organizavome ministrų diskusijas apie EPS socialinį matmenį. EMCO–SPC komitetų bendrame susitikime Kaune rugsėjo mėn. taip pat buvo šia tema diskutuojama.</a:t>
            </a:r>
          </a:p>
          <a:p>
            <a:pPr lvl="0"/>
            <a:endParaRPr lang="lt-LT" sz="1200" b="0" kern="1200" dirty="0" smtClean="0">
              <a:solidFill>
                <a:schemeClr val="tx1"/>
              </a:solidFill>
              <a:effectLst/>
              <a:latin typeface="+mn-lt"/>
              <a:ea typeface="+mn-ea"/>
              <a:cs typeface="+mn-cs"/>
            </a:endParaRPr>
          </a:p>
          <a:p>
            <a:pPr lvl="0"/>
            <a:r>
              <a:rPr lang="lt-LT" sz="1200" b="0" kern="1200" dirty="0" smtClean="0">
                <a:solidFill>
                  <a:schemeClr val="tx1"/>
                </a:solidFill>
                <a:effectLst/>
                <a:latin typeface="+mn-lt"/>
                <a:ea typeface="+mn-ea"/>
                <a:cs typeface="+mn-cs"/>
              </a:rPr>
              <a:t>Daugumos ES valstybių narių </a:t>
            </a:r>
            <a:r>
              <a:rPr lang="lt-LT" sz="1200" kern="1200" dirty="0" smtClean="0">
                <a:solidFill>
                  <a:schemeClr val="tx1"/>
                </a:solidFill>
                <a:effectLst/>
                <a:latin typeface="+mn-lt"/>
                <a:ea typeface="+mn-ea"/>
                <a:cs typeface="+mn-cs"/>
              </a:rPr>
              <a:t>nuomone EPS socialinį matmenį tikrai būtina stiprinti, visų pirma išnaudojant jau esamus ES instrumentus, tokius kaip Europos Semestras. Beveik visos valstybės narės iš esmės palankiai vertina pagrindinių rodiklių, naudotinų Komisijos bendroje užimtumo ataskaitoje, suvestinę (</a:t>
            </a:r>
            <a:r>
              <a:rPr lang="lt-LT" sz="1200" kern="1200" dirty="0" err="1" smtClean="0">
                <a:solidFill>
                  <a:schemeClr val="tx1"/>
                </a:solidFill>
                <a:effectLst/>
                <a:latin typeface="+mn-lt"/>
                <a:ea typeface="+mn-ea"/>
                <a:cs typeface="+mn-cs"/>
              </a:rPr>
              <a:t>scoreboard</a:t>
            </a:r>
            <a:r>
              <a:rPr lang="lt-LT" sz="1200" kern="1200" dirty="0" smtClean="0">
                <a:solidFill>
                  <a:schemeClr val="tx1"/>
                </a:solidFill>
                <a:effectLst/>
                <a:latin typeface="+mn-lt"/>
                <a:ea typeface="+mn-ea"/>
                <a:cs typeface="+mn-cs"/>
              </a:rPr>
              <a:t>) bei jos galimą panaudojimą Europos Semestre. </a:t>
            </a:r>
          </a:p>
          <a:p>
            <a:pPr lvl="0"/>
            <a:endParaRPr lang="lt-LT" sz="1200" kern="1200" dirty="0" smtClean="0">
              <a:solidFill>
                <a:schemeClr val="tx1"/>
              </a:solidFill>
              <a:effectLst/>
              <a:latin typeface="+mn-lt"/>
              <a:ea typeface="+mn-ea"/>
              <a:cs typeface="+mn-cs"/>
            </a:endParaRPr>
          </a:p>
          <a:p>
            <a:pPr lvl="0"/>
            <a:r>
              <a:rPr lang="lt-LT" sz="1200" kern="1200" dirty="0" smtClean="0">
                <a:solidFill>
                  <a:schemeClr val="tx1"/>
                </a:solidFill>
                <a:effectLst/>
                <a:latin typeface="+mn-lt"/>
                <a:ea typeface="+mn-ea"/>
                <a:cs typeface="+mn-cs"/>
              </a:rPr>
              <a:t>Komisija savo spalio mėn. </a:t>
            </a:r>
            <a:r>
              <a:rPr lang="lt-LT" sz="1200" b="1" kern="1200" dirty="0" smtClean="0">
                <a:solidFill>
                  <a:schemeClr val="tx1"/>
                </a:solidFill>
                <a:effectLst/>
                <a:latin typeface="+mn-lt"/>
                <a:ea typeface="+mn-ea"/>
                <a:cs typeface="+mn-cs"/>
              </a:rPr>
              <a:t>komunikate dėl EPS socialinio matmens stiprinimo</a:t>
            </a:r>
            <a:r>
              <a:rPr lang="lt-LT" sz="1200" kern="1200" dirty="0" smtClean="0">
                <a:solidFill>
                  <a:schemeClr val="tx1"/>
                </a:solidFill>
                <a:effectLst/>
                <a:latin typeface="+mn-lt"/>
                <a:ea typeface="+mn-ea"/>
                <a:cs typeface="+mn-cs"/>
              </a:rPr>
              <a:t> pateikė pasiūlymus dėl Makroekonomikos disbalanso procedūros, kuri iki šiol nebuvo pritaikyta atspindėti socialinių makroekonominio disbalanso aspektų. Tačiau valstybės narės gana atsargiai vertina socialinių klausimų susiejimo su makroekonominio disbalanso procedūra galimybę. </a:t>
            </a:r>
            <a:endParaRPr lang="lt-LT" sz="1200" kern="1200" dirty="0" smtClean="0">
              <a:solidFill>
                <a:schemeClr val="tx1"/>
              </a:solidFill>
              <a:latin typeface="+mn-lt"/>
              <a:ea typeface="+mn-ea"/>
              <a:cs typeface="+mn-cs"/>
            </a:endParaRPr>
          </a:p>
          <a:p>
            <a:endParaRPr lang="lt-LT" sz="1200" kern="1200" dirty="0" smtClean="0">
              <a:solidFill>
                <a:schemeClr val="tx1"/>
              </a:solidFill>
              <a:latin typeface="+mn-lt"/>
              <a:ea typeface="+mn-ea"/>
              <a:cs typeface="+mn-cs"/>
            </a:endParaRPr>
          </a:p>
          <a:p>
            <a:r>
              <a:rPr lang="lt-LT" sz="1200" kern="1200" dirty="0" smtClean="0">
                <a:solidFill>
                  <a:schemeClr val="tx1"/>
                </a:solidFill>
                <a:latin typeface="+mn-lt"/>
                <a:ea typeface="+mn-ea"/>
                <a:cs typeface="+mn-cs"/>
              </a:rPr>
              <a:t>Dėl socialinių partnerių įtraukimo į socialinės politikos koordinavimą ES ir nacionaliniu lygmenimis ministrai išreiškė paramą Komisijos komunikate pateiktiems pasiūlymams. Visiškas tokių esamų procedūrų panaudojimas, kaip prieš ir po Metinės augimo apžvalgos organizuojami susitikimai arba prieš kovo mėnesio Trišalį socialinių reikalų aukščiausiojo lygio susitikimą vykstantis susitikimas bei nacionalinių reformų programų ir konkrečių šalims skirtų rekomendacijų išsamus aptarimas su socialiniais partneriais turėtų labiau įtraukti socialinius partnerius į strategines diskusijas ir sprendimų priėmimą. Apie tai kalbėjau ir </a:t>
            </a:r>
            <a:r>
              <a:rPr lang="lt-LT" sz="1200" kern="1200" baseline="0" dirty="0" smtClean="0">
                <a:solidFill>
                  <a:schemeClr val="tx1"/>
                </a:solidFill>
                <a:latin typeface="+mn-lt"/>
                <a:ea typeface="+mn-ea"/>
                <a:cs typeface="+mn-cs"/>
              </a:rPr>
              <a:t>spalio 24 d. vykusiame </a:t>
            </a:r>
            <a:r>
              <a:rPr lang="lt-LT" sz="1200" b="1" kern="1200" dirty="0" smtClean="0">
                <a:solidFill>
                  <a:schemeClr val="tx1"/>
                </a:solidFill>
                <a:latin typeface="+mn-lt"/>
                <a:ea typeface="+mn-ea"/>
                <a:cs typeface="+mn-cs"/>
              </a:rPr>
              <a:t>Trišaliame socialinių reikalų aukščiausiojo lygio susitikime</a:t>
            </a:r>
            <a:r>
              <a:rPr lang="lt-LT" sz="1200" kern="1200" dirty="0" smtClean="0">
                <a:solidFill>
                  <a:schemeClr val="tx1"/>
                </a:solidFill>
                <a:latin typeface="+mn-lt"/>
                <a:ea typeface="+mn-ea"/>
                <a:cs typeface="+mn-cs"/>
              </a:rPr>
              <a:t>.</a:t>
            </a:r>
          </a:p>
          <a:p>
            <a:endParaRPr lang="lt-LT" sz="1200" kern="1200" dirty="0" smtClean="0">
              <a:solidFill>
                <a:schemeClr val="tx1"/>
              </a:solidFill>
              <a:latin typeface="+mn-lt"/>
              <a:ea typeface="+mn-ea"/>
              <a:cs typeface="+mn-cs"/>
            </a:endParaRPr>
          </a:p>
          <a:p>
            <a:r>
              <a:rPr lang="lt-LT" sz="1200" kern="1200" dirty="0" smtClean="0">
                <a:solidFill>
                  <a:schemeClr val="tx1"/>
                </a:solidFill>
                <a:latin typeface="+mn-lt"/>
                <a:ea typeface="+mn-ea"/>
                <a:cs typeface="+mn-cs"/>
              </a:rPr>
              <a:t>Spalio mėn. </a:t>
            </a:r>
            <a:r>
              <a:rPr lang="lt-LT" sz="1200" kern="1200" dirty="0" smtClean="0">
                <a:solidFill>
                  <a:schemeClr val="tx1"/>
                </a:solidFill>
                <a:effectLst/>
                <a:latin typeface="+mn-lt"/>
                <a:ea typeface="+mn-ea"/>
                <a:cs typeface="+mn-cs"/>
              </a:rPr>
              <a:t>Europos Vadovų Taryboje </a:t>
            </a:r>
            <a:r>
              <a:rPr lang="lt-LT" sz="1200" kern="1200" dirty="0" smtClean="0">
                <a:solidFill>
                  <a:schemeClr val="tx1"/>
                </a:solidFill>
                <a:latin typeface="+mn-lt"/>
                <a:ea typeface="+mn-ea"/>
                <a:cs typeface="+mn-cs"/>
              </a:rPr>
              <a:t>aukščiausiu lygiu buvo</a:t>
            </a:r>
            <a:r>
              <a:rPr lang="lt-LT" sz="1200" kern="1200" baseline="0" dirty="0" smtClean="0">
                <a:solidFill>
                  <a:schemeClr val="tx1"/>
                </a:solidFill>
                <a:latin typeface="+mn-lt"/>
                <a:ea typeface="+mn-ea"/>
                <a:cs typeface="+mn-cs"/>
              </a:rPr>
              <a:t> </a:t>
            </a:r>
            <a:r>
              <a:rPr lang="lt-LT" sz="1200" kern="1200" dirty="0" smtClean="0">
                <a:solidFill>
                  <a:schemeClr val="tx1"/>
                </a:solidFill>
                <a:latin typeface="+mn-lt"/>
                <a:ea typeface="+mn-ea"/>
                <a:cs typeface="+mn-cs"/>
              </a:rPr>
              <a:t>patvirtinta užimtumo ir socialinių reikalų plėtotės svarba Europos</a:t>
            </a:r>
            <a:r>
              <a:rPr lang="lt-LT" sz="1200" kern="1200" baseline="0" dirty="0" smtClean="0">
                <a:solidFill>
                  <a:schemeClr val="tx1"/>
                </a:solidFill>
                <a:latin typeface="+mn-lt"/>
                <a:ea typeface="+mn-ea"/>
                <a:cs typeface="+mn-cs"/>
              </a:rPr>
              <a:t> Semestre. Buvo pažymėta, kad specializuotiems komitetams reikia tęsti darbą tiek dėl Komisijos pasiūlytos </a:t>
            </a:r>
            <a:r>
              <a:rPr lang="lt-LT" sz="1200" kern="1200" dirty="0" smtClean="0">
                <a:solidFill>
                  <a:schemeClr val="tx1"/>
                </a:solidFill>
                <a:effectLst/>
                <a:latin typeface="+mn-lt"/>
                <a:ea typeface="+mn-ea"/>
                <a:cs typeface="+mn-cs"/>
              </a:rPr>
              <a:t>pagrindinių rodiklių suvestinės, tiek ir dėl pačių rodiklių, bei galutinį sprendimą dėl</a:t>
            </a:r>
            <a:r>
              <a:rPr lang="lt-LT" sz="1200" kern="1200" baseline="0" dirty="0" smtClean="0">
                <a:solidFill>
                  <a:schemeClr val="tx1"/>
                </a:solidFill>
                <a:effectLst/>
                <a:latin typeface="+mn-lt"/>
                <a:ea typeface="+mn-ea"/>
                <a:cs typeface="+mn-cs"/>
              </a:rPr>
              <a:t> jų priimti gruodžio mėn</a:t>
            </a:r>
            <a:r>
              <a:rPr lang="lt-LT" sz="1200" kern="1200" dirty="0" smtClean="0">
                <a:solidFill>
                  <a:schemeClr val="tx1"/>
                </a:solidFill>
                <a:latin typeface="+mn-lt"/>
                <a:ea typeface="+mn-ea"/>
                <a:cs typeface="+mn-cs"/>
              </a:rPr>
              <a:t>. </a:t>
            </a:r>
            <a:r>
              <a:rPr lang="lt-LT" sz="1200" kern="1200" dirty="0" smtClean="0">
                <a:solidFill>
                  <a:schemeClr val="tx1"/>
                </a:solidFill>
                <a:effectLst/>
                <a:latin typeface="+mn-lt"/>
                <a:ea typeface="+mn-ea"/>
                <a:cs typeface="+mn-cs"/>
              </a:rPr>
              <a:t>Europos Vadovų Taryboje</a:t>
            </a:r>
            <a:r>
              <a:rPr lang="lt-LT" sz="1200" kern="1200" dirty="0" smtClean="0">
                <a:solidFill>
                  <a:schemeClr val="tx1"/>
                </a:solidFill>
                <a:latin typeface="+mn-lt"/>
                <a:ea typeface="+mn-ea"/>
                <a:cs typeface="+mn-cs"/>
              </a:rPr>
              <a:t>,</a:t>
            </a:r>
            <a:r>
              <a:rPr lang="lt-LT" sz="1200" kern="1200" baseline="0" dirty="0" smtClean="0">
                <a:solidFill>
                  <a:schemeClr val="tx1"/>
                </a:solidFill>
                <a:latin typeface="+mn-lt"/>
                <a:ea typeface="+mn-ea"/>
                <a:cs typeface="+mn-cs"/>
              </a:rPr>
              <a:t> kad šiuos instrumentus būtų galima naudoti 2014 m. Europos Semestre.</a:t>
            </a:r>
            <a:endParaRPr lang="lt-LT" sz="1200" kern="1200" dirty="0" smtClean="0">
              <a:solidFill>
                <a:schemeClr val="tx1"/>
              </a:solidFill>
              <a:latin typeface="+mn-lt"/>
              <a:ea typeface="+mn-ea"/>
              <a:cs typeface="+mn-cs"/>
            </a:endParaRPr>
          </a:p>
          <a:p>
            <a:endParaRPr lang="lt-LT" sz="1200" kern="1200" dirty="0" smtClean="0">
              <a:solidFill>
                <a:schemeClr val="tx1"/>
              </a:solidFill>
              <a:latin typeface="+mn-lt"/>
              <a:ea typeface="+mn-ea"/>
              <a:cs typeface="+mn-cs"/>
            </a:endParaRPr>
          </a:p>
          <a:p>
            <a:endParaRPr lang="lt-L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smtClean="0">
                <a:solidFill>
                  <a:schemeClr val="tx1"/>
                </a:solidFill>
                <a:effectLst/>
                <a:latin typeface="+mn-lt"/>
                <a:ea typeface="+mn-ea"/>
                <a:cs typeface="+mn-cs"/>
              </a:rPr>
              <a:t>-&gt; </a:t>
            </a:r>
            <a:r>
              <a:rPr lang="lt-LT" sz="1200" i="1" kern="1200" dirty="0" smtClean="0">
                <a:solidFill>
                  <a:schemeClr val="tx1"/>
                </a:solidFill>
                <a:effectLst/>
                <a:latin typeface="+mn-lt"/>
                <a:ea typeface="+mn-ea"/>
                <a:cs typeface="+mn-cs"/>
              </a:rPr>
              <a:t>perėjimas į kitą skaidrę</a:t>
            </a:r>
            <a:endParaRPr lang="en-US" i="1" dirty="0" smtClean="0"/>
          </a:p>
        </p:txBody>
      </p:sp>
      <p:sp>
        <p:nvSpPr>
          <p:cNvPr id="4" name="Skaidrės numerio vietos rezervavimo ženklas 3"/>
          <p:cNvSpPr>
            <a:spLocks noGrp="1"/>
          </p:cNvSpPr>
          <p:nvPr>
            <p:ph type="sldNum" sz="quarter" idx="10"/>
          </p:nvPr>
        </p:nvSpPr>
        <p:spPr/>
        <p:txBody>
          <a:bodyPr/>
          <a:lstStyle/>
          <a:p>
            <a:fld id="{F63C7A67-C68B-4768-B981-34AA9D73F94B}" type="slidenum">
              <a:rPr lang="en-US" smtClean="0"/>
              <a:pPr/>
              <a:t>8</a:t>
            </a:fld>
            <a:endParaRPr lang="en-US"/>
          </a:p>
        </p:txBody>
      </p:sp>
    </p:spTree>
    <p:extLst>
      <p:ext uri="{BB962C8B-B14F-4D97-AF65-F5344CB8AC3E}">
        <p14:creationId xmlns:p14="http://schemas.microsoft.com/office/powerpoint/2010/main" val="2656539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Moterų </a:t>
            </a:r>
            <a:r>
              <a:rPr lang="lt-LT" dirty="0"/>
              <a:t>ir vyrų lygybės srityje pirmininkaujanti Lietuva daugiausiai dėmesio </a:t>
            </a:r>
            <a:r>
              <a:rPr lang="lt-LT" dirty="0" smtClean="0"/>
              <a:t>skiria </a:t>
            </a:r>
            <a:r>
              <a:rPr lang="lt-LT" dirty="0"/>
              <a:t>prioritetui </a:t>
            </a:r>
            <a:r>
              <a:rPr lang="lt-LT" b="1" dirty="0"/>
              <a:t>didinti institucinių mechanizmų </a:t>
            </a:r>
            <a:r>
              <a:rPr lang="lt-LT" b="1" dirty="0" smtClean="0"/>
              <a:t>efektyvumą</a:t>
            </a:r>
            <a:r>
              <a:rPr lang="lt-LT" dirty="0" smtClean="0"/>
              <a:t>. Valstybėms narėms bus pasiūlyti veiksmai moterų ir vyrų lygybės institucinių mechanizmų efektyvumui didinti, kad būtų sparčiau pasiekta pažangos moterų ir vyrų lygybės srityje. Gruodžio mėn. EPSCO Tarybai parengsime Tarybos išvadas, kuriose bus apžvelgti ES valstybių narių institucinių mechanizmų pokyčiai nuo 2006 metų, įskaitant ekonominės krizės sąlygotus pokyčius ir jų sąlygotų reformų įtaką instituciniams mechanizmams. Šiuo metu Tarybos išvadų projektas jau yra parengtas ir dėl</a:t>
            </a:r>
            <a:r>
              <a:rPr lang="lt-LT" baseline="0" dirty="0" smtClean="0"/>
              <a:t> jo</a:t>
            </a:r>
            <a:r>
              <a:rPr lang="lt-LT" dirty="0" smtClean="0"/>
              <a:t> visiškai sutarta, prieštaraujančių valstybių</a:t>
            </a:r>
            <a:r>
              <a:rPr lang="lt-LT" baseline="0" dirty="0" smtClean="0"/>
              <a:t> narių</a:t>
            </a:r>
            <a:r>
              <a:rPr lang="lt-LT" dirty="0" smtClean="0"/>
              <a:t> nėra.</a:t>
            </a:r>
            <a:endParaRPr lang="lt-LT" dirty="0"/>
          </a:p>
          <a:p>
            <a:pPr lvl="0"/>
            <a:endParaRPr lang="lt-LT" dirty="0" smtClean="0"/>
          </a:p>
          <a:p>
            <a:pPr lvl="0"/>
            <a:r>
              <a:rPr lang="lt-LT" dirty="0" smtClean="0"/>
              <a:t>Lietuva </a:t>
            </a:r>
            <a:r>
              <a:rPr lang="lt-LT" dirty="0"/>
              <a:t>remia EK siekį gerinti moterų atstovavimą sprendimų priėmimo srityje, ypatingą dėmesį skiriant ūkio sektoriui. Todėl </a:t>
            </a:r>
            <a:r>
              <a:rPr lang="lt-LT" dirty="0" smtClean="0"/>
              <a:t>akcentuojame politiką, </a:t>
            </a:r>
            <a:r>
              <a:rPr lang="lt-LT" dirty="0"/>
              <a:t>kuria būtų užtikrinta </a:t>
            </a:r>
            <a:r>
              <a:rPr lang="lt-LT" b="1" dirty="0"/>
              <a:t>geresnė lyčių pusiausvyra bendrovių valdybose</a:t>
            </a:r>
            <a:r>
              <a:rPr lang="lt-LT" dirty="0"/>
              <a:t>. Tai yra vienas iš prioritetinių </a:t>
            </a:r>
            <a:r>
              <a:rPr lang="lt-LT" dirty="0" smtClean="0"/>
              <a:t>Lietuvos pirmininkavimo teisėkūros dokumentų, kurio tekstas ir struktūra po trijų mūsų pirmininkavimo posėdžių yra visiškai sutvarkyti.</a:t>
            </a:r>
            <a:r>
              <a:rPr lang="lt-LT" baseline="0" dirty="0" smtClean="0"/>
              <a:t> </a:t>
            </a:r>
            <a:r>
              <a:rPr lang="lt-LT" dirty="0" smtClean="0"/>
              <a:t>Mūsų tikslas - pasiekti bendrą sutarimą dėl šios direktyvos gruodžio mėn. EPSCO Taryboje. </a:t>
            </a:r>
            <a:endParaRPr lang="lt-LT" dirty="0"/>
          </a:p>
          <a:p>
            <a:endParaRPr lang="lt-LT" dirty="0"/>
          </a:p>
          <a:p>
            <a:pPr lvl="0"/>
            <a:r>
              <a:rPr lang="lt-LT" dirty="0" smtClean="0"/>
              <a:t>Vienodo </a:t>
            </a:r>
            <a:r>
              <a:rPr lang="lt-LT" dirty="0"/>
              <a:t>požiūrio į asmenis srityje norėčiau išskirti dvi </a:t>
            </a:r>
            <a:r>
              <a:rPr lang="lt-LT" dirty="0" smtClean="0"/>
              <a:t>Europos </a:t>
            </a:r>
            <a:r>
              <a:rPr lang="lt-LT" dirty="0"/>
              <a:t>Komisijos </a:t>
            </a:r>
            <a:r>
              <a:rPr lang="lt-LT" dirty="0" smtClean="0"/>
              <a:t>iniciatyvas</a:t>
            </a:r>
            <a:r>
              <a:rPr lang="lt-LT" dirty="0"/>
              <a:t>.</a:t>
            </a:r>
            <a:r>
              <a:rPr lang="lt-LT" dirty="0" smtClean="0"/>
              <a:t> Pirmoji </a:t>
            </a:r>
            <a:r>
              <a:rPr lang="lt-LT" dirty="0"/>
              <a:t>– tai </a:t>
            </a:r>
            <a:r>
              <a:rPr lang="lt-LT" b="1" dirty="0"/>
              <a:t>Nediskriminavimo direktyva</a:t>
            </a:r>
            <a:r>
              <a:rPr lang="lt-LT" dirty="0"/>
              <a:t>. </a:t>
            </a:r>
            <a:r>
              <a:rPr lang="lt-LT" dirty="0" smtClean="0"/>
              <a:t>Pasiūlymas dėl šios direktyvos Tarybos Socialinių klausimų darbo grupėje nagrinėjamas nuo 2008 m. liepos mėn., o Lietuva diskusijas tęsia ir siekia pažangos. Spalio mėn. įvyko pirmas </a:t>
            </a:r>
            <a:r>
              <a:rPr lang="lt-LT" baseline="0" dirty="0" smtClean="0"/>
              <a:t>Tarybos Socialinių klausimų darbo grupės </a:t>
            </a:r>
            <a:r>
              <a:rPr lang="lt-LT" dirty="0" smtClean="0"/>
              <a:t>posėdis. Mūsų parengtame dokumente pateikėme daugiausiai su vienodu diskriminacijos apibrėžimu bei direktyvos taikymo srities tikslinimu susijusius pakeitimus.</a:t>
            </a:r>
            <a:endParaRPr lang="lt-LT" dirty="0"/>
          </a:p>
          <a:p>
            <a:endParaRPr lang="lt-LT" dirty="0"/>
          </a:p>
          <a:p>
            <a:pPr lvl="0"/>
            <a:r>
              <a:rPr lang="lt-LT" dirty="0"/>
              <a:t>Antroji - Tarybos rekomendacijos dėl </a:t>
            </a:r>
            <a:r>
              <a:rPr lang="lt-LT" b="1" dirty="0"/>
              <a:t>Romų integracijos priemonių gerinimo</a:t>
            </a:r>
            <a:r>
              <a:rPr lang="lt-LT" dirty="0"/>
              <a:t>, tai labai aktualus klausimas visai Europai – romai sudaro nemažą Europos gyventojų </a:t>
            </a:r>
            <a:r>
              <a:rPr lang="lt-LT" dirty="0" smtClean="0"/>
              <a:t>dalį. Birželio 26 d. Komisija pateikė naują pasiūlymą priimti Tarybos rekomendacijas dėl geresnės romų integracijos priemonių. Tarybos rekomendacijų nuostatos yra susijusios su nacionalinių romų integracijos strategijų įgyvendinimu, geriausia romų integracijos praktika bei veiksmingais romų integracijos metodais.</a:t>
            </a:r>
            <a:r>
              <a:rPr lang="lt-LT" baseline="0" dirty="0" smtClean="0"/>
              <a:t> Šiuo metu dokumentą nagrinėjame Tarybos Socialinių klausimų darbo grupėje,</a:t>
            </a:r>
            <a:r>
              <a:rPr lang="lt-LT" dirty="0" smtClean="0"/>
              <a:t> rekomendacijų </a:t>
            </a:r>
            <a:r>
              <a:rPr lang="lt-LT" dirty="0"/>
              <a:t>patvirtinimo </a:t>
            </a:r>
            <a:r>
              <a:rPr lang="lt-LT" dirty="0" smtClean="0"/>
              <a:t>sieksime gruodžio mėn. </a:t>
            </a:r>
            <a:r>
              <a:rPr lang="lt-LT" dirty="0"/>
              <a:t>EPSCO </a:t>
            </a:r>
            <a:r>
              <a:rPr lang="lt-LT" dirty="0" smtClean="0"/>
              <a:t>Tarybos metu</a:t>
            </a:r>
            <a:r>
              <a:rPr lang="lt-LT" dirty="0"/>
              <a:t>.</a:t>
            </a:r>
          </a:p>
          <a:p>
            <a:pPr defTabSz="914245">
              <a:defRPr/>
            </a:pPr>
            <a:endParaRPr lang="lt-LT" dirty="0"/>
          </a:p>
          <a:p>
            <a:pPr defTabSz="914245">
              <a:defRPr/>
            </a:pPr>
            <a:r>
              <a:rPr lang="lt-LT" dirty="0"/>
              <a:t>-&gt; </a:t>
            </a:r>
            <a:r>
              <a:rPr lang="lt-LT" i="1" dirty="0"/>
              <a:t>perėjimas į kitą skaidrę</a:t>
            </a:r>
            <a:endParaRPr lang="en-US" i="1" dirty="0" smtClean="0"/>
          </a:p>
        </p:txBody>
      </p:sp>
      <p:sp>
        <p:nvSpPr>
          <p:cNvPr id="4" name="Skaidrės numerio vietos rezervavimo ženklas 3"/>
          <p:cNvSpPr>
            <a:spLocks noGrp="1"/>
          </p:cNvSpPr>
          <p:nvPr>
            <p:ph type="sldNum" sz="quarter" idx="10"/>
          </p:nvPr>
        </p:nvSpPr>
        <p:spPr/>
        <p:txBody>
          <a:bodyPr/>
          <a:lstStyle/>
          <a:p>
            <a:fld id="{F63C7A67-C68B-4768-B981-34AA9D73F94B}" type="slidenum">
              <a:rPr lang="en-US" smtClean="0"/>
              <a:pPr/>
              <a:t>9</a:t>
            </a:fld>
            <a:endParaRPr lang="en-US"/>
          </a:p>
        </p:txBody>
      </p:sp>
    </p:spTree>
    <p:extLst>
      <p:ext uri="{BB962C8B-B14F-4D97-AF65-F5344CB8AC3E}">
        <p14:creationId xmlns:p14="http://schemas.microsoft.com/office/powerpoint/2010/main" val="283650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55379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2532653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399451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161063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290847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90424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262104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1046319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86130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193809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3DAEE-B8BF-4AEF-B444-026107228A4C}"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362-7110-4889-B118-BE625E0D340D}" type="slidenum">
              <a:rPr lang="en-US" smtClean="0"/>
              <a:pPr/>
              <a:t>‹#›</a:t>
            </a:fld>
            <a:endParaRPr lang="en-US"/>
          </a:p>
        </p:txBody>
      </p:sp>
    </p:spTree>
    <p:extLst>
      <p:ext uri="{BB962C8B-B14F-4D97-AF65-F5344CB8AC3E}">
        <p14:creationId xmlns:p14="http://schemas.microsoft.com/office/powerpoint/2010/main" val="364195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3DAEE-B8BF-4AEF-B444-026107228A4C}" type="datetimeFigureOut">
              <a:rPr lang="en-US" smtClean="0"/>
              <a:pPr/>
              <a:t>11/11/2013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20362-7110-4889-B118-BE625E0D340D}" type="slidenum">
              <a:rPr lang="en-US" smtClean="0"/>
              <a:pPr/>
              <a:t>‹#›</a:t>
            </a:fld>
            <a:endParaRPr lang="en-US"/>
          </a:p>
        </p:txBody>
      </p:sp>
    </p:spTree>
    <p:extLst>
      <p:ext uri="{BB962C8B-B14F-4D97-AF65-F5344CB8AC3E}">
        <p14:creationId xmlns:p14="http://schemas.microsoft.com/office/powerpoint/2010/main" val="402037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3429000"/>
            <a:ext cx="6912768" cy="1224136"/>
          </a:xfrm>
        </p:spPr>
        <p:txBody>
          <a:bodyPr>
            <a:noAutofit/>
          </a:bodyPr>
          <a:lstStyle/>
          <a:p>
            <a:r>
              <a:rPr lang="en-GB" sz="2400" dirty="0" smtClean="0">
                <a:solidFill>
                  <a:schemeClr val="tx2">
                    <a:lumMod val="50000"/>
                  </a:schemeClr>
                </a:solidFill>
              </a:rPr>
              <a:t>Meeting of the Chairpersons of the Committees on Social Affairs and Labour</a:t>
            </a:r>
          </a:p>
          <a:p>
            <a:r>
              <a:rPr lang="en-GB" sz="2400" dirty="0" smtClean="0">
                <a:solidFill>
                  <a:schemeClr val="tx2">
                    <a:lumMod val="50000"/>
                  </a:schemeClr>
                </a:solidFill>
              </a:rPr>
              <a:t>Vilnius, 10-11 November 2013 </a:t>
            </a:r>
            <a:endParaRPr lang="en-GB" sz="2400" dirty="0">
              <a:solidFill>
                <a:schemeClr val="tx2">
                  <a:lumMod val="50000"/>
                </a:schemeClr>
              </a:solidFill>
            </a:endParaRPr>
          </a:p>
        </p:txBody>
      </p:sp>
      <p:sp>
        <p:nvSpPr>
          <p:cNvPr id="4" name="Title 1"/>
          <p:cNvSpPr>
            <a:spLocks noGrp="1"/>
          </p:cNvSpPr>
          <p:nvPr>
            <p:ph type="ctrTitle"/>
          </p:nvPr>
        </p:nvSpPr>
        <p:spPr>
          <a:xfrm>
            <a:off x="683568" y="1484784"/>
            <a:ext cx="8064896" cy="2016224"/>
          </a:xfrm>
        </p:spPr>
        <p:txBody>
          <a:bodyPr>
            <a:normAutofit/>
          </a:bodyPr>
          <a:lstStyle/>
          <a:p>
            <a:r>
              <a:rPr lang="en-GB" sz="4000" dirty="0" smtClean="0">
                <a:solidFill>
                  <a:schemeClr val="tx2">
                    <a:lumMod val="75000"/>
                  </a:schemeClr>
                </a:solidFill>
              </a:rPr>
              <a:t>Lithuanian Presidency agenda</a:t>
            </a:r>
            <a:r>
              <a:rPr lang="en-GB" sz="4000" dirty="0" smtClean="0"/>
              <a:t/>
            </a:r>
            <a:br>
              <a:rPr lang="en-GB" sz="4000" dirty="0" smtClean="0"/>
            </a:br>
            <a:r>
              <a:rPr lang="en-GB" sz="2800" i="1" dirty="0" smtClean="0">
                <a:solidFill>
                  <a:schemeClr val="tx2">
                    <a:lumMod val="75000"/>
                  </a:schemeClr>
                </a:solidFill>
              </a:rPr>
              <a:t>Status Quo</a:t>
            </a:r>
            <a:endParaRPr lang="en-GB" sz="2800" b="1" i="1" dirty="0">
              <a:solidFill>
                <a:schemeClr val="tx2">
                  <a:lumMod val="75000"/>
                </a:schemeClr>
              </a:solidFill>
              <a:latin typeface="Arial" pitchFamily="34" charset="0"/>
              <a:cs typeface="Arial" pitchFamily="34" charset="0"/>
            </a:endParaRPr>
          </a:p>
        </p:txBody>
      </p:sp>
      <p:sp>
        <p:nvSpPr>
          <p:cNvPr id="2" name="TextBox 1"/>
          <p:cNvSpPr txBox="1"/>
          <p:nvPr/>
        </p:nvSpPr>
        <p:spPr>
          <a:xfrm>
            <a:off x="4427984" y="5108732"/>
            <a:ext cx="4320480" cy="707886"/>
          </a:xfrm>
          <a:prstGeom prst="rect">
            <a:avLst/>
          </a:prstGeom>
          <a:noFill/>
        </p:spPr>
        <p:txBody>
          <a:bodyPr wrap="square" rtlCol="0">
            <a:spAutoFit/>
          </a:bodyPr>
          <a:lstStyle/>
          <a:p>
            <a:r>
              <a:rPr lang="en-GB" sz="2000" dirty="0" smtClean="0">
                <a:solidFill>
                  <a:schemeClr val="tx2">
                    <a:lumMod val="50000"/>
                  </a:schemeClr>
                </a:solidFill>
              </a:rPr>
              <a:t>Algimanta Pabedinskienė</a:t>
            </a:r>
            <a:br>
              <a:rPr lang="en-GB" sz="2000" dirty="0" smtClean="0">
                <a:solidFill>
                  <a:schemeClr val="tx2">
                    <a:lumMod val="50000"/>
                  </a:schemeClr>
                </a:solidFill>
              </a:rPr>
            </a:br>
            <a:r>
              <a:rPr lang="en-GB" sz="2000" dirty="0" smtClean="0">
                <a:solidFill>
                  <a:schemeClr val="tx2">
                    <a:lumMod val="50000"/>
                  </a:schemeClr>
                </a:solidFill>
              </a:rPr>
              <a:t>Minister of Social Security and Labour</a:t>
            </a:r>
            <a:endParaRPr lang="en-GB" sz="2000" dirty="0">
              <a:solidFill>
                <a:schemeClr val="tx2">
                  <a:lumMod val="50000"/>
                </a:schemeClr>
              </a:solidFill>
            </a:endParaRPr>
          </a:p>
        </p:txBody>
      </p:sp>
    </p:spTree>
    <p:extLst>
      <p:ext uri="{BB962C8B-B14F-4D97-AF65-F5344CB8AC3E}">
        <p14:creationId xmlns:p14="http://schemas.microsoft.com/office/powerpoint/2010/main" val="3274681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p:cNvSpPr>
            <a:spLocks noGrp="1"/>
          </p:cNvSpPr>
          <p:nvPr>
            <p:ph type="body" idx="1"/>
          </p:nvPr>
        </p:nvSpPr>
        <p:spPr>
          <a:xfrm>
            <a:off x="395536" y="5373216"/>
            <a:ext cx="7772400" cy="729297"/>
          </a:xfrm>
        </p:spPr>
        <p:txBody>
          <a:bodyPr>
            <a:noAutofit/>
          </a:bodyPr>
          <a:lstStyle/>
          <a:p>
            <a:pPr algn="ctr"/>
            <a:r>
              <a:rPr lang="en-GB" sz="4800" b="1" dirty="0" smtClean="0"/>
              <a:t>Thank you for your attention</a:t>
            </a:r>
            <a:r>
              <a:rPr lang="en-US" sz="4800" b="1" dirty="0" smtClean="0"/>
              <a:t>! </a:t>
            </a:r>
            <a:endParaRPr lang="en-GB" sz="4800" b="1" dirty="0"/>
          </a:p>
        </p:txBody>
      </p:sp>
      <p:pic>
        <p:nvPicPr>
          <p:cNvPr id="1026" name="Picture 2" descr="https://fbcdn-sphotos-b-a.akamaihd.net/hphotos-ak-prn1/931191_549000628483316_202137738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059" y="116632"/>
            <a:ext cx="6839744" cy="5129809"/>
          </a:xfrm>
          <a:prstGeom prst="rect">
            <a:avLst/>
          </a:prstGeom>
          <a:noFill/>
          <a:ln w="76200" cmpd="thickThi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40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29600" cy="4680520"/>
          </a:xfrm>
        </p:spPr>
        <p:txBody>
          <a:bodyPr>
            <a:normAutofit/>
          </a:bodyPr>
          <a:lstStyle/>
          <a:p>
            <a:r>
              <a:rPr lang="lt-LT" sz="2800" b="1" dirty="0" smtClean="0"/>
              <a:t>CREDIBLE EUROPE</a:t>
            </a:r>
            <a:endParaRPr lang="en-US" sz="2800" b="1" dirty="0" smtClean="0"/>
          </a:p>
          <a:p>
            <a:pPr marL="0" indent="0" algn="just">
              <a:buNone/>
            </a:pPr>
            <a:endParaRPr lang="en-US" sz="2100" dirty="0" smtClean="0"/>
          </a:p>
          <a:p>
            <a:r>
              <a:rPr lang="lt-LT" sz="2800" b="1" dirty="0" smtClean="0"/>
              <a:t>GROWING EUROPE</a:t>
            </a:r>
            <a:endParaRPr lang="en-US" sz="2800" b="1" dirty="0" smtClean="0"/>
          </a:p>
          <a:p>
            <a:pPr marL="0" indent="0" algn="just">
              <a:buNone/>
            </a:pPr>
            <a:r>
              <a:rPr lang="en-US" sz="2400" dirty="0"/>
              <a:t>The Lithuanian Presidency will build on the Europe 2020 agenda and the European Semester, reinforced by stronger Single Market policy, as well as the effective implementation of the Compact for Growth and </a:t>
            </a:r>
            <a:r>
              <a:rPr lang="en-US" sz="2400" dirty="0" smtClean="0"/>
              <a:t>Jobs. </a:t>
            </a:r>
          </a:p>
          <a:p>
            <a:pPr marL="0" indent="0" algn="just">
              <a:buNone/>
            </a:pPr>
            <a:endParaRPr lang="en-US" sz="2100" b="1" dirty="0" smtClean="0"/>
          </a:p>
          <a:p>
            <a:r>
              <a:rPr lang="lt-LT" sz="2800" b="1" dirty="0"/>
              <a:t>OPEN </a:t>
            </a:r>
            <a:r>
              <a:rPr lang="lt-LT" sz="2800" b="1" dirty="0" smtClean="0"/>
              <a:t>EUROPE</a:t>
            </a:r>
            <a:r>
              <a:rPr lang="en-US" sz="2800" b="1" dirty="0" smtClean="0"/>
              <a:t> </a:t>
            </a:r>
          </a:p>
          <a:p>
            <a:pPr>
              <a:buNone/>
            </a:pPr>
            <a:endParaRPr lang="en-US" dirty="0"/>
          </a:p>
        </p:txBody>
      </p:sp>
      <p:sp>
        <p:nvSpPr>
          <p:cNvPr id="4" name="Title 1"/>
          <p:cNvSpPr>
            <a:spLocks noGrp="1"/>
          </p:cNvSpPr>
          <p:nvPr>
            <p:ph type="title"/>
          </p:nvPr>
        </p:nvSpPr>
        <p:spPr>
          <a:xfrm>
            <a:off x="1043608" y="404664"/>
            <a:ext cx="7571184" cy="1143000"/>
          </a:xfrm>
        </p:spPr>
        <p:txBody>
          <a:bodyPr>
            <a:noAutofit/>
          </a:bodyPr>
          <a:lstStyle/>
          <a:p>
            <a:r>
              <a:rPr lang="en-US" sz="3200" b="1" dirty="0" smtClean="0">
                <a:solidFill>
                  <a:srgbClr val="164194"/>
                </a:solidFill>
                <a:latin typeface="Arial" pitchFamily="34" charset="0"/>
                <a:cs typeface="Arial" pitchFamily="34" charset="0"/>
              </a:rPr>
              <a:t>OVERARCHING PRIORITIES OF THE LITHUANIAN PRESIDENCY</a:t>
            </a:r>
            <a:endParaRPr lang="en-US" sz="3200" b="1" dirty="0">
              <a:solidFill>
                <a:srgbClr val="164194"/>
              </a:solidFill>
              <a:latin typeface="Arial" pitchFamily="34" charset="0"/>
              <a:cs typeface="Arial" pitchFamily="34" charset="0"/>
            </a:endParaRPr>
          </a:p>
        </p:txBody>
      </p:sp>
    </p:spTree>
    <p:extLst>
      <p:ext uri="{BB962C8B-B14F-4D97-AF65-F5344CB8AC3E}">
        <p14:creationId xmlns:p14="http://schemas.microsoft.com/office/powerpoint/2010/main" val="256784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049" y="274638"/>
            <a:ext cx="8686800" cy="1498178"/>
          </a:xfrm>
        </p:spPr>
        <p:txBody>
          <a:bodyPr>
            <a:noAutofit/>
          </a:bodyPr>
          <a:lstStyle/>
          <a:p>
            <a:r>
              <a:rPr lang="en-US" sz="2000" dirty="0" smtClean="0"/>
              <a:t/>
            </a:r>
            <a:br>
              <a:rPr lang="en-US" sz="2000" dirty="0" smtClean="0"/>
            </a:br>
            <a:r>
              <a:rPr lang="en-US" sz="2000" dirty="0" smtClean="0"/>
              <a:t/>
            </a:r>
            <a:br>
              <a:rPr lang="en-US" sz="2000" dirty="0" smtClean="0"/>
            </a:br>
            <a:r>
              <a:rPr lang="en-US" sz="2800" b="1" dirty="0">
                <a:solidFill>
                  <a:srgbClr val="164194"/>
                </a:solidFill>
                <a:latin typeface="Arial" pitchFamily="34" charset="0"/>
                <a:cs typeface="Arial" pitchFamily="34" charset="0"/>
              </a:rPr>
              <a:t>PRIORITIES IN THE FIELD OF EMPLOYMENT </a:t>
            </a:r>
            <a:r>
              <a:rPr lang="lt-LT" sz="2800" b="1" dirty="0" smtClean="0">
                <a:solidFill>
                  <a:srgbClr val="164194"/>
                </a:solidFill>
                <a:latin typeface="Arial" pitchFamily="34" charset="0"/>
                <a:cs typeface="Arial" pitchFamily="34" charset="0"/>
              </a:rPr>
              <a:t/>
            </a:r>
            <a:br>
              <a:rPr lang="lt-LT" sz="2800" b="1" dirty="0" smtClean="0">
                <a:solidFill>
                  <a:srgbClr val="164194"/>
                </a:solidFill>
                <a:latin typeface="Arial" pitchFamily="34" charset="0"/>
                <a:cs typeface="Arial" pitchFamily="34" charset="0"/>
              </a:rPr>
            </a:br>
            <a:r>
              <a:rPr lang="en-US" sz="2800" b="1" dirty="0" smtClean="0">
                <a:solidFill>
                  <a:srgbClr val="164194"/>
                </a:solidFill>
                <a:latin typeface="Arial" pitchFamily="34" charset="0"/>
                <a:cs typeface="Arial" pitchFamily="34" charset="0"/>
              </a:rPr>
              <a:t>AND </a:t>
            </a:r>
            <a:r>
              <a:rPr lang="en-US" sz="2800" b="1" dirty="0">
                <a:solidFill>
                  <a:srgbClr val="164194"/>
                </a:solidFill>
                <a:latin typeface="Arial" pitchFamily="34" charset="0"/>
                <a:cs typeface="Arial" pitchFamily="34" charset="0"/>
              </a:rPr>
              <a:t>SOCIAL </a:t>
            </a:r>
            <a:r>
              <a:rPr lang="en-US" sz="2800" b="1" dirty="0" smtClean="0">
                <a:solidFill>
                  <a:srgbClr val="164194"/>
                </a:solidFill>
                <a:latin typeface="Arial" pitchFamily="34" charset="0"/>
                <a:cs typeface="Arial" pitchFamily="34" charset="0"/>
              </a:rPr>
              <a:t>POLICY</a:t>
            </a:r>
            <a:r>
              <a:rPr lang="en-US" sz="2000" b="1" dirty="0">
                <a:solidFill>
                  <a:srgbClr val="164194"/>
                </a:solidFill>
                <a:latin typeface="Arial" pitchFamily="34" charset="0"/>
                <a:cs typeface="Arial" pitchFamily="34" charset="0"/>
              </a:rPr>
              <a:t/>
            </a:r>
            <a:br>
              <a:rPr lang="en-US" sz="2000" b="1" dirty="0">
                <a:solidFill>
                  <a:srgbClr val="164194"/>
                </a:solidFill>
                <a:latin typeface="Arial" pitchFamily="34" charset="0"/>
                <a:cs typeface="Arial" pitchFamily="34" charset="0"/>
              </a:rPr>
            </a:br>
            <a:endParaRPr lang="en-US" sz="3200" dirty="0"/>
          </a:p>
        </p:txBody>
      </p:sp>
      <p:sp>
        <p:nvSpPr>
          <p:cNvPr id="3" name="Content Placeholder 2"/>
          <p:cNvSpPr txBox="1">
            <a:spLocks/>
          </p:cNvSpPr>
          <p:nvPr/>
        </p:nvSpPr>
        <p:spPr>
          <a:xfrm>
            <a:off x="467544" y="2204864"/>
            <a:ext cx="8229600" cy="43204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4" name="Stačiakampis 3"/>
          <p:cNvSpPr/>
          <p:nvPr/>
        </p:nvSpPr>
        <p:spPr>
          <a:xfrm>
            <a:off x="738049" y="1772816"/>
            <a:ext cx="7688587" cy="3970318"/>
          </a:xfrm>
          <a:prstGeom prst="rect">
            <a:avLst/>
          </a:prstGeom>
        </p:spPr>
        <p:txBody>
          <a:bodyPr wrap="square">
            <a:spAutoFit/>
          </a:bodyPr>
          <a:lstStyle/>
          <a:p>
            <a:pPr marL="457200" indent="-457200">
              <a:buFont typeface="Wingdings" pitchFamily="2" charset="2"/>
              <a:buChar char="v"/>
            </a:pPr>
            <a:r>
              <a:rPr lang="en-US" sz="2800" b="1" dirty="0" smtClean="0"/>
              <a:t>Better </a:t>
            </a:r>
            <a:r>
              <a:rPr lang="en-US" sz="2800" b="1" dirty="0"/>
              <a:t>job opportunities </a:t>
            </a:r>
            <a:r>
              <a:rPr lang="en-US" sz="2800" dirty="0"/>
              <a:t>- focus on </a:t>
            </a:r>
            <a:r>
              <a:rPr lang="en-US" sz="2800" i="1" dirty="0" smtClean="0"/>
              <a:t>youth</a:t>
            </a:r>
            <a:r>
              <a:rPr lang="en-US" sz="2800" dirty="0" smtClean="0"/>
              <a:t>;</a:t>
            </a:r>
          </a:p>
          <a:p>
            <a:pPr marL="457200" indent="-457200">
              <a:buFont typeface="Wingdings" pitchFamily="2" charset="2"/>
              <a:buChar char="v"/>
            </a:pPr>
            <a:endParaRPr lang="en-US" sz="2800" dirty="0" smtClean="0"/>
          </a:p>
          <a:p>
            <a:pPr marL="457200" indent="-457200">
              <a:buFont typeface="Wingdings" pitchFamily="2" charset="2"/>
              <a:buChar char="v"/>
            </a:pPr>
            <a:r>
              <a:rPr lang="en-US" sz="2800" b="1" dirty="0" smtClean="0"/>
              <a:t>Better </a:t>
            </a:r>
            <a:r>
              <a:rPr lang="en-US" sz="2800" b="1" dirty="0"/>
              <a:t>protection of workers </a:t>
            </a:r>
            <a:r>
              <a:rPr lang="en-US" sz="2800" dirty="0"/>
              <a:t>(including migrant workers</a:t>
            </a:r>
            <a:r>
              <a:rPr lang="en-US" sz="2800" dirty="0" smtClean="0"/>
              <a:t>);</a:t>
            </a:r>
          </a:p>
          <a:p>
            <a:pPr marL="457200" indent="-457200">
              <a:buFont typeface="Wingdings" pitchFamily="2" charset="2"/>
              <a:buChar char="v"/>
            </a:pPr>
            <a:endParaRPr lang="en-US" sz="2800" dirty="0" smtClean="0"/>
          </a:p>
          <a:p>
            <a:pPr marL="457200" indent="-457200">
              <a:buFont typeface="Wingdings" pitchFamily="2" charset="2"/>
              <a:buChar char="v"/>
            </a:pPr>
            <a:r>
              <a:rPr lang="en-US" sz="2800" b="1" dirty="0" smtClean="0"/>
              <a:t>Strengthening </a:t>
            </a:r>
            <a:r>
              <a:rPr lang="en-US" sz="2800" b="1" dirty="0"/>
              <a:t>of social </a:t>
            </a:r>
            <a:r>
              <a:rPr lang="en-US" sz="2800" b="1" dirty="0" smtClean="0"/>
              <a:t>dimension</a:t>
            </a:r>
            <a:r>
              <a:rPr lang="en-US" sz="2800" dirty="0" smtClean="0"/>
              <a:t>;</a:t>
            </a:r>
          </a:p>
          <a:p>
            <a:pPr marL="457200" indent="-457200">
              <a:buFont typeface="Wingdings" pitchFamily="2" charset="2"/>
              <a:buChar char="v"/>
            </a:pPr>
            <a:endParaRPr lang="en-US" sz="2800" dirty="0" smtClean="0"/>
          </a:p>
          <a:p>
            <a:pPr marL="457200" indent="-457200">
              <a:buFont typeface="Wingdings" pitchFamily="2" charset="2"/>
              <a:buChar char="v"/>
            </a:pPr>
            <a:r>
              <a:rPr lang="en-US" sz="2800" b="1" dirty="0" smtClean="0"/>
              <a:t>De </a:t>
            </a:r>
            <a:r>
              <a:rPr lang="en-US" sz="2800" b="1" dirty="0"/>
              <a:t>facto equal rights between men and women and </a:t>
            </a:r>
            <a:r>
              <a:rPr lang="en-US" sz="2800" b="1" dirty="0" smtClean="0"/>
              <a:t>antidiscrimination</a:t>
            </a:r>
            <a:r>
              <a:rPr lang="en-US" sz="2800" dirty="0" smtClean="0"/>
              <a:t>.</a:t>
            </a:r>
            <a:endParaRPr lang="lt-LT" sz="2800" dirty="0"/>
          </a:p>
        </p:txBody>
      </p:sp>
    </p:spTree>
    <p:extLst>
      <p:ext uri="{BB962C8B-B14F-4D97-AF65-F5344CB8AC3E}">
        <p14:creationId xmlns:p14="http://schemas.microsoft.com/office/powerpoint/2010/main" val="2475335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a:off x="1331640" y="332656"/>
            <a:ext cx="7643192" cy="1152128"/>
          </a:xfrm>
        </p:spPr>
        <p:txBody>
          <a:bodyPr>
            <a:normAutofit fontScale="90000"/>
          </a:bodyPr>
          <a:lstStyle/>
          <a:p>
            <a:r>
              <a:rPr lang="en-US" sz="3600" dirty="0" smtClean="0"/>
              <a:t/>
            </a:r>
            <a:br>
              <a:rPr lang="en-US" sz="3600" dirty="0" smtClean="0"/>
            </a:br>
            <a:r>
              <a:rPr lang="en-US" sz="4000" b="1" dirty="0">
                <a:solidFill>
                  <a:srgbClr val="164194"/>
                </a:solidFill>
                <a:cs typeface="Arial" pitchFamily="34" charset="0"/>
              </a:rPr>
              <a:t>BETTER JOB </a:t>
            </a:r>
            <a:r>
              <a:rPr lang="en-US" sz="4000" b="1" dirty="0" smtClean="0">
                <a:solidFill>
                  <a:srgbClr val="164194"/>
                </a:solidFill>
                <a:cs typeface="Arial" pitchFamily="34" charset="0"/>
              </a:rPr>
              <a:t>OPPORTUNITIES </a:t>
            </a:r>
            <a:br>
              <a:rPr lang="en-US" sz="4000" b="1" dirty="0" smtClean="0">
                <a:solidFill>
                  <a:srgbClr val="164194"/>
                </a:solidFill>
                <a:cs typeface="Arial" pitchFamily="34" charset="0"/>
              </a:rPr>
            </a:br>
            <a:r>
              <a:rPr lang="en-US" sz="3600" b="1" dirty="0" smtClean="0">
                <a:solidFill>
                  <a:srgbClr val="164194"/>
                </a:solidFill>
                <a:cs typeface="Arial" pitchFamily="34" charset="0"/>
              </a:rPr>
              <a:t>FOCUS </a:t>
            </a:r>
            <a:r>
              <a:rPr lang="en-US" sz="3600" b="1" dirty="0">
                <a:solidFill>
                  <a:srgbClr val="164194"/>
                </a:solidFill>
                <a:cs typeface="Arial" pitchFamily="34" charset="0"/>
              </a:rPr>
              <a:t>ON </a:t>
            </a:r>
            <a:r>
              <a:rPr lang="en-US" sz="3600" b="1" dirty="0" smtClean="0">
                <a:solidFill>
                  <a:srgbClr val="164194"/>
                </a:solidFill>
                <a:cs typeface="Arial" pitchFamily="34" charset="0"/>
              </a:rPr>
              <a:t>YOUTH</a:t>
            </a:r>
            <a:r>
              <a:rPr lang="en-US" sz="3600" dirty="0" smtClean="0">
                <a:cs typeface="Arial" pitchFamily="34" charset="0"/>
              </a:rPr>
              <a:t> </a:t>
            </a:r>
            <a:r>
              <a:rPr lang="en-US" sz="4000" dirty="0" smtClean="0">
                <a:cs typeface="Arial" pitchFamily="34" charset="0"/>
              </a:rPr>
              <a:t/>
            </a:r>
            <a:br>
              <a:rPr lang="en-US" sz="4000" dirty="0" smtClean="0">
                <a:cs typeface="Arial" pitchFamily="34" charset="0"/>
              </a:rPr>
            </a:br>
            <a:endParaRPr lang="lt-LT" sz="2700" dirty="0">
              <a:cs typeface="Arial" pitchFamily="34" charset="0"/>
            </a:endParaRPr>
          </a:p>
        </p:txBody>
      </p:sp>
      <p:sp>
        <p:nvSpPr>
          <p:cNvPr id="4" name="Stačiakampis 3"/>
          <p:cNvSpPr/>
          <p:nvPr/>
        </p:nvSpPr>
        <p:spPr>
          <a:xfrm>
            <a:off x="755576" y="1844824"/>
            <a:ext cx="7992888" cy="3739485"/>
          </a:xfrm>
          <a:prstGeom prst="rect">
            <a:avLst/>
          </a:prstGeom>
        </p:spPr>
        <p:txBody>
          <a:bodyPr wrap="square">
            <a:spAutoFit/>
          </a:bodyPr>
          <a:lstStyle/>
          <a:p>
            <a:pPr algn="just">
              <a:spcAft>
                <a:spcPts val="1800"/>
              </a:spcAft>
            </a:pPr>
            <a:r>
              <a:rPr lang="en-US" sz="2400" dirty="0"/>
              <a:t>Lithuanian </a:t>
            </a:r>
            <a:r>
              <a:rPr lang="en-US" sz="2400" dirty="0" smtClean="0"/>
              <a:t>Presidency</a:t>
            </a:r>
            <a:r>
              <a:rPr lang="lt-LT" sz="2400" dirty="0" smtClean="0"/>
              <a:t>:</a:t>
            </a:r>
            <a:r>
              <a:rPr lang="en-US" sz="2400" dirty="0" smtClean="0"/>
              <a:t> </a:t>
            </a:r>
            <a:endParaRPr lang="lt-LT" sz="2400" dirty="0" smtClean="0"/>
          </a:p>
          <a:p>
            <a:pPr marL="285750" indent="-285750" algn="just">
              <a:spcAft>
                <a:spcPts val="1800"/>
              </a:spcAft>
              <a:buFont typeface="Wingdings" pitchFamily="2" charset="2"/>
              <a:buChar char="v"/>
            </a:pPr>
            <a:r>
              <a:rPr lang="en-US" sz="2400" dirty="0" smtClean="0"/>
              <a:t>continues efforts to increase youth employment, seeking for the proper preparation to provide </a:t>
            </a:r>
            <a:r>
              <a:rPr lang="en-US" sz="2400" i="1" dirty="0" smtClean="0"/>
              <a:t>Youth Guarantees</a:t>
            </a:r>
            <a:endParaRPr lang="lt-LT" sz="2400" dirty="0" smtClean="0"/>
          </a:p>
          <a:p>
            <a:pPr marL="285750" indent="-285750" algn="just">
              <a:spcAft>
                <a:spcPts val="1800"/>
              </a:spcAft>
              <a:buFont typeface="Wingdings" pitchFamily="2" charset="2"/>
              <a:buChar char="v"/>
            </a:pPr>
            <a:r>
              <a:rPr lang="en-GB" sz="2400" dirty="0" smtClean="0"/>
              <a:t>organize </a:t>
            </a:r>
            <a:r>
              <a:rPr lang="en-GB" sz="2400" dirty="0"/>
              <a:t>discussion with ministers and social partners and prepare Council declaration regarding </a:t>
            </a:r>
            <a:r>
              <a:rPr lang="en-GB" sz="2400" i="1" dirty="0"/>
              <a:t>European Alliance for </a:t>
            </a:r>
            <a:r>
              <a:rPr lang="en-GB" sz="2400" i="1" dirty="0" smtClean="0"/>
              <a:t>Apprenticeships</a:t>
            </a:r>
            <a:endParaRPr lang="lt-LT" sz="2400" dirty="0"/>
          </a:p>
          <a:p>
            <a:pPr marL="285750" indent="-285750" algn="just">
              <a:spcAft>
                <a:spcPts val="1800"/>
              </a:spcAft>
              <a:buFont typeface="Wingdings" pitchFamily="2" charset="2"/>
              <a:buChar char="v"/>
            </a:pPr>
            <a:r>
              <a:rPr lang="en-GB" sz="2400" dirty="0" smtClean="0"/>
              <a:t>make efforts in order to strengthen social integration of young people</a:t>
            </a:r>
            <a:r>
              <a:rPr lang="lt-LT" sz="2400" dirty="0" smtClean="0"/>
              <a:t>,</a:t>
            </a:r>
            <a:r>
              <a:rPr lang="en-GB" sz="2400" dirty="0" smtClean="0"/>
              <a:t> </a:t>
            </a:r>
            <a:r>
              <a:rPr lang="en-GB" sz="2400" i="1" dirty="0" smtClean="0"/>
              <a:t>in particular NEET</a:t>
            </a:r>
            <a:endParaRPr lang="en-GB" sz="2400" dirty="0"/>
          </a:p>
        </p:txBody>
      </p:sp>
    </p:spTree>
    <p:extLst>
      <p:ext uri="{BB962C8B-B14F-4D97-AF65-F5344CB8AC3E}">
        <p14:creationId xmlns:p14="http://schemas.microsoft.com/office/powerpoint/2010/main" val="173326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13994" y="476672"/>
            <a:ext cx="8229600" cy="1143000"/>
          </a:xfrm>
        </p:spPr>
        <p:txBody>
          <a:bodyPr>
            <a:noAutofit/>
          </a:bodyPr>
          <a:lstStyle/>
          <a:p>
            <a:r>
              <a:rPr lang="en-US" sz="2400" b="1" dirty="0">
                <a:solidFill>
                  <a:srgbClr val="164194"/>
                </a:solidFill>
                <a:latin typeface="Arial" pitchFamily="34" charset="0"/>
                <a:cs typeface="Arial" pitchFamily="34" charset="0"/>
              </a:rPr>
              <a:t>BETTER PROTECTION OF WORKERS </a:t>
            </a:r>
            <a:r>
              <a:rPr lang="en-US" sz="2400" b="1" dirty="0" smtClean="0">
                <a:solidFill>
                  <a:srgbClr val="164194"/>
                </a:solidFill>
                <a:latin typeface="Arial" pitchFamily="34" charset="0"/>
                <a:cs typeface="Arial" pitchFamily="34" charset="0"/>
              </a:rPr>
              <a:t/>
            </a:r>
            <a:br>
              <a:rPr lang="en-US" sz="2400" b="1" dirty="0" smtClean="0">
                <a:solidFill>
                  <a:srgbClr val="164194"/>
                </a:solidFill>
                <a:latin typeface="Arial" pitchFamily="34" charset="0"/>
                <a:cs typeface="Arial" pitchFamily="34" charset="0"/>
              </a:rPr>
            </a:br>
            <a:r>
              <a:rPr lang="en-US" sz="2400" b="1" dirty="0" smtClean="0">
                <a:solidFill>
                  <a:srgbClr val="164194"/>
                </a:solidFill>
                <a:latin typeface="Arial" pitchFamily="34" charset="0"/>
                <a:cs typeface="Arial" pitchFamily="34" charset="0"/>
              </a:rPr>
              <a:t>(</a:t>
            </a:r>
            <a:r>
              <a:rPr lang="en-US" sz="2400" b="1" dirty="0">
                <a:solidFill>
                  <a:srgbClr val="164194"/>
                </a:solidFill>
                <a:latin typeface="Arial" pitchFamily="34" charset="0"/>
                <a:cs typeface="Arial" pitchFamily="34" charset="0"/>
              </a:rPr>
              <a:t>INCLUDING MIGRANT WORKERS</a:t>
            </a:r>
            <a:r>
              <a:rPr lang="en-US" sz="2400" b="1" dirty="0" smtClean="0">
                <a:solidFill>
                  <a:srgbClr val="164194"/>
                </a:solidFill>
                <a:latin typeface="Arial" pitchFamily="34" charset="0"/>
                <a:cs typeface="Arial" pitchFamily="34" charset="0"/>
              </a:rPr>
              <a:t>)</a:t>
            </a:r>
            <a:endParaRPr lang="lt-LT" sz="2400" dirty="0">
              <a:latin typeface="Arial" pitchFamily="34" charset="0"/>
              <a:cs typeface="Arial" pitchFamily="34" charset="0"/>
            </a:endParaRPr>
          </a:p>
        </p:txBody>
      </p:sp>
      <p:sp>
        <p:nvSpPr>
          <p:cNvPr id="3" name="Stačiakampis 2"/>
          <p:cNvSpPr/>
          <p:nvPr/>
        </p:nvSpPr>
        <p:spPr>
          <a:xfrm>
            <a:off x="467544" y="2564904"/>
            <a:ext cx="8478486" cy="1938992"/>
          </a:xfrm>
          <a:prstGeom prst="rect">
            <a:avLst/>
          </a:prstGeom>
        </p:spPr>
        <p:txBody>
          <a:bodyPr wrap="square">
            <a:spAutoFit/>
          </a:bodyPr>
          <a:lstStyle/>
          <a:p>
            <a:pPr marL="342900" indent="-342900" algn="just">
              <a:buFont typeface="Wingdings" pitchFamily="2" charset="2"/>
              <a:buChar char="v"/>
            </a:pPr>
            <a:r>
              <a:rPr lang="en-US" sz="2400" dirty="0" smtClean="0"/>
              <a:t>Regulation </a:t>
            </a:r>
            <a:r>
              <a:rPr lang="en-US" sz="2400" dirty="0"/>
              <a:t>of the European Parliament and of the Council on the European Globalization Adjustment Fund (</a:t>
            </a:r>
            <a:r>
              <a:rPr lang="en-US" sz="2400" dirty="0" smtClean="0"/>
              <a:t>2014-2020).</a:t>
            </a:r>
          </a:p>
          <a:p>
            <a:pPr marL="342900" indent="-342900" algn="just">
              <a:buFont typeface="Wingdings" pitchFamily="2" charset="2"/>
              <a:buChar char="v"/>
            </a:pPr>
            <a:endParaRPr lang="en-US" sz="2400" dirty="0" smtClean="0"/>
          </a:p>
          <a:p>
            <a:pPr marL="342900" indent="-342900" algn="just">
              <a:buFont typeface="Wingdings" pitchFamily="2" charset="2"/>
              <a:buChar char="v"/>
            </a:pPr>
            <a:r>
              <a:rPr lang="lt-LT" sz="2400" dirty="0" smtClean="0"/>
              <a:t>Europos pagalbos labiausiai skurstantiems asmenims fondas (FEAD) </a:t>
            </a:r>
            <a:endParaRPr lang="en-GB" sz="2400" dirty="0"/>
          </a:p>
        </p:txBody>
      </p:sp>
    </p:spTree>
    <p:extLst>
      <p:ext uri="{BB962C8B-B14F-4D97-AF65-F5344CB8AC3E}">
        <p14:creationId xmlns:p14="http://schemas.microsoft.com/office/powerpoint/2010/main" val="1344626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13994" y="476672"/>
            <a:ext cx="8229600" cy="1143000"/>
          </a:xfrm>
        </p:spPr>
        <p:txBody>
          <a:bodyPr>
            <a:noAutofit/>
          </a:bodyPr>
          <a:lstStyle/>
          <a:p>
            <a:r>
              <a:rPr lang="en-US" sz="2400" b="1" dirty="0">
                <a:solidFill>
                  <a:srgbClr val="164194"/>
                </a:solidFill>
                <a:latin typeface="Arial" pitchFamily="34" charset="0"/>
                <a:cs typeface="Arial" pitchFamily="34" charset="0"/>
              </a:rPr>
              <a:t>BETTER PROTECTION OF WORKERS </a:t>
            </a:r>
            <a:r>
              <a:rPr lang="en-US" sz="2400" b="1" dirty="0" smtClean="0">
                <a:solidFill>
                  <a:srgbClr val="164194"/>
                </a:solidFill>
                <a:latin typeface="Arial" pitchFamily="34" charset="0"/>
                <a:cs typeface="Arial" pitchFamily="34" charset="0"/>
              </a:rPr>
              <a:t/>
            </a:r>
            <a:br>
              <a:rPr lang="en-US" sz="2400" b="1" dirty="0" smtClean="0">
                <a:solidFill>
                  <a:srgbClr val="164194"/>
                </a:solidFill>
                <a:latin typeface="Arial" pitchFamily="34" charset="0"/>
                <a:cs typeface="Arial" pitchFamily="34" charset="0"/>
              </a:rPr>
            </a:br>
            <a:r>
              <a:rPr lang="en-US" sz="2400" b="1" dirty="0" smtClean="0">
                <a:solidFill>
                  <a:srgbClr val="164194"/>
                </a:solidFill>
                <a:latin typeface="Arial" pitchFamily="34" charset="0"/>
                <a:cs typeface="Arial" pitchFamily="34" charset="0"/>
              </a:rPr>
              <a:t>(</a:t>
            </a:r>
            <a:r>
              <a:rPr lang="en-US" sz="2400" b="1" dirty="0">
                <a:solidFill>
                  <a:srgbClr val="164194"/>
                </a:solidFill>
                <a:latin typeface="Arial" pitchFamily="34" charset="0"/>
                <a:cs typeface="Arial" pitchFamily="34" charset="0"/>
              </a:rPr>
              <a:t>INCLUDING MIGRANT WORKERS</a:t>
            </a:r>
            <a:r>
              <a:rPr lang="en-US" sz="2400" b="1" dirty="0" smtClean="0">
                <a:solidFill>
                  <a:srgbClr val="164194"/>
                </a:solidFill>
                <a:latin typeface="Arial" pitchFamily="34" charset="0"/>
                <a:cs typeface="Arial" pitchFamily="34" charset="0"/>
              </a:rPr>
              <a:t>)</a:t>
            </a:r>
            <a:endParaRPr lang="lt-LT" sz="2400" dirty="0">
              <a:latin typeface="Arial" pitchFamily="34" charset="0"/>
              <a:cs typeface="Arial" pitchFamily="34" charset="0"/>
            </a:endParaRPr>
          </a:p>
        </p:txBody>
      </p:sp>
      <p:sp>
        <p:nvSpPr>
          <p:cNvPr id="3" name="Stačiakampis 2"/>
          <p:cNvSpPr/>
          <p:nvPr/>
        </p:nvSpPr>
        <p:spPr>
          <a:xfrm>
            <a:off x="395536" y="2204864"/>
            <a:ext cx="8478486" cy="2677656"/>
          </a:xfrm>
          <a:prstGeom prst="rect">
            <a:avLst/>
          </a:prstGeom>
        </p:spPr>
        <p:txBody>
          <a:bodyPr wrap="square">
            <a:spAutoFit/>
          </a:bodyPr>
          <a:lstStyle/>
          <a:p>
            <a:pPr marL="342900" indent="-342900" algn="just">
              <a:buFont typeface="Wingdings" pitchFamily="2" charset="2"/>
              <a:buChar char="v"/>
            </a:pPr>
            <a:r>
              <a:rPr lang="en-GB" sz="2400" dirty="0" smtClean="0"/>
              <a:t>Enforcement directive on posting</a:t>
            </a:r>
            <a:endParaRPr lang="lt-LT" sz="2400" dirty="0" smtClean="0"/>
          </a:p>
          <a:p>
            <a:pPr marL="342900" indent="-342900" algn="just">
              <a:buFont typeface="Wingdings" pitchFamily="2" charset="2"/>
              <a:buChar char="v"/>
            </a:pPr>
            <a:endParaRPr lang="lt-LT" sz="2400" dirty="0" smtClean="0"/>
          </a:p>
          <a:p>
            <a:pPr marL="342900" indent="-342900" algn="just">
              <a:buFont typeface="Wingdings" pitchFamily="2" charset="2"/>
              <a:buChar char="v"/>
            </a:pPr>
            <a:r>
              <a:rPr lang="en-GB" sz="2400" dirty="0" smtClean="0"/>
              <a:t>Pensions portability directive </a:t>
            </a:r>
          </a:p>
          <a:p>
            <a:pPr marL="342900" indent="-342900" algn="just">
              <a:buFont typeface="Wingdings" pitchFamily="2" charset="2"/>
              <a:buChar char="v"/>
            </a:pPr>
            <a:endParaRPr lang="en-US" sz="2400" dirty="0" smtClean="0"/>
          </a:p>
          <a:p>
            <a:pPr marL="342900" indent="-342900" algn="just">
              <a:buFont typeface="Wingdings" pitchFamily="2" charset="2"/>
              <a:buChar char="v"/>
            </a:pPr>
            <a:r>
              <a:rPr lang="en-GB" sz="2400" dirty="0" smtClean="0"/>
              <a:t>Directive on enforcement of rights of EU migrant workers and members of their families</a:t>
            </a:r>
            <a:endParaRPr lang="lt-LT" sz="2400" dirty="0" smtClean="0"/>
          </a:p>
          <a:p>
            <a:pPr marL="342900" indent="-342900" algn="just"/>
            <a:endParaRPr lang="lt-LT" sz="2400" dirty="0" smtClean="0"/>
          </a:p>
        </p:txBody>
      </p:sp>
    </p:spTree>
    <p:extLst>
      <p:ext uri="{BB962C8B-B14F-4D97-AF65-F5344CB8AC3E}">
        <p14:creationId xmlns:p14="http://schemas.microsoft.com/office/powerpoint/2010/main" val="1344626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17240" y="188640"/>
            <a:ext cx="8229600" cy="1584176"/>
          </a:xfrm>
        </p:spPr>
        <p:txBody>
          <a:bodyPr>
            <a:normAutofit fontScale="90000"/>
          </a:bodyPr>
          <a:lstStyle/>
          <a:p>
            <a:r>
              <a:rPr lang="en-US" dirty="0" smtClean="0"/>
              <a:t>      </a:t>
            </a:r>
            <a:br>
              <a:rPr lang="en-US" dirty="0" smtClean="0"/>
            </a:br>
            <a:r>
              <a:rPr lang="en-US" sz="3600" b="1" dirty="0" smtClean="0">
                <a:solidFill>
                  <a:srgbClr val="164194"/>
                </a:solidFill>
                <a:latin typeface="Arial" pitchFamily="34" charset="0"/>
                <a:cs typeface="Arial" pitchFamily="34" charset="0"/>
              </a:rPr>
              <a:t>STRENGTHENING </a:t>
            </a:r>
            <a:br>
              <a:rPr lang="en-US" sz="3600" b="1" dirty="0" smtClean="0">
                <a:solidFill>
                  <a:srgbClr val="164194"/>
                </a:solidFill>
                <a:latin typeface="Arial" pitchFamily="34" charset="0"/>
                <a:cs typeface="Arial" pitchFamily="34" charset="0"/>
              </a:rPr>
            </a:br>
            <a:r>
              <a:rPr lang="en-US" sz="3600" b="1" dirty="0" smtClean="0">
                <a:solidFill>
                  <a:srgbClr val="164194"/>
                </a:solidFill>
                <a:latin typeface="Arial" pitchFamily="34" charset="0"/>
                <a:cs typeface="Arial" pitchFamily="34" charset="0"/>
              </a:rPr>
              <a:t>OF </a:t>
            </a:r>
            <a:r>
              <a:rPr lang="en-US" sz="3600" b="1" dirty="0">
                <a:solidFill>
                  <a:srgbClr val="164194"/>
                </a:solidFill>
                <a:latin typeface="Arial" pitchFamily="34" charset="0"/>
                <a:cs typeface="Arial" pitchFamily="34" charset="0"/>
              </a:rPr>
              <a:t>SOCIAL </a:t>
            </a:r>
            <a:r>
              <a:rPr lang="en-US" sz="3600" b="1" dirty="0" smtClean="0">
                <a:solidFill>
                  <a:srgbClr val="164194"/>
                </a:solidFill>
                <a:latin typeface="Arial" pitchFamily="34" charset="0"/>
                <a:cs typeface="Arial" pitchFamily="34" charset="0"/>
              </a:rPr>
              <a:t>DIMENSION</a:t>
            </a:r>
            <a:r>
              <a:rPr lang="en-US" dirty="0"/>
              <a:t/>
            </a:r>
            <a:br>
              <a:rPr lang="en-US" dirty="0"/>
            </a:br>
            <a:endParaRPr lang="lt-LT" dirty="0"/>
          </a:p>
        </p:txBody>
      </p:sp>
      <p:sp>
        <p:nvSpPr>
          <p:cNvPr id="3" name="Stačiakampis 2"/>
          <p:cNvSpPr/>
          <p:nvPr/>
        </p:nvSpPr>
        <p:spPr>
          <a:xfrm>
            <a:off x="683568" y="2780928"/>
            <a:ext cx="8136904" cy="1384995"/>
          </a:xfrm>
          <a:prstGeom prst="rect">
            <a:avLst/>
          </a:prstGeom>
        </p:spPr>
        <p:txBody>
          <a:bodyPr wrap="square">
            <a:spAutoFit/>
          </a:bodyPr>
          <a:lstStyle/>
          <a:p>
            <a:pPr marL="342900" indent="-342900" algn="just">
              <a:buFont typeface="Wingdings" pitchFamily="2" charset="2"/>
              <a:buChar char="v"/>
            </a:pPr>
            <a:r>
              <a:rPr lang="en-GB" sz="2800" dirty="0" smtClean="0"/>
              <a:t>Social Investment Package</a:t>
            </a:r>
          </a:p>
          <a:p>
            <a:pPr marL="342900" indent="-342900" algn="just">
              <a:buFont typeface="Wingdings" pitchFamily="2" charset="2"/>
              <a:buChar char="v"/>
            </a:pPr>
            <a:endParaRPr lang="en-GB" sz="2800" dirty="0" smtClean="0"/>
          </a:p>
          <a:p>
            <a:pPr marL="342900" indent="-342900" algn="just">
              <a:spcAft>
                <a:spcPts val="1200"/>
              </a:spcAft>
              <a:buFont typeface="Wingdings" pitchFamily="2" charset="2"/>
              <a:buChar char="v"/>
            </a:pPr>
            <a:r>
              <a:rPr lang="en-GB" sz="2800" dirty="0" smtClean="0"/>
              <a:t>Strengthening of social dimension of EMU</a:t>
            </a:r>
            <a:endParaRPr lang="lt-LT" sz="2800" dirty="0" smtClean="0"/>
          </a:p>
        </p:txBody>
      </p:sp>
    </p:spTree>
    <p:extLst>
      <p:ext uri="{BB962C8B-B14F-4D97-AF65-F5344CB8AC3E}">
        <p14:creationId xmlns:p14="http://schemas.microsoft.com/office/powerpoint/2010/main" val="3835711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17240" y="188640"/>
            <a:ext cx="8229600" cy="1584176"/>
          </a:xfrm>
        </p:spPr>
        <p:txBody>
          <a:bodyPr>
            <a:normAutofit fontScale="90000"/>
          </a:bodyPr>
          <a:lstStyle/>
          <a:p>
            <a:r>
              <a:rPr lang="en-US" dirty="0" smtClean="0"/>
              <a:t>      </a:t>
            </a:r>
            <a:br>
              <a:rPr lang="en-US" dirty="0" smtClean="0"/>
            </a:br>
            <a:r>
              <a:rPr lang="en-US" sz="3600" b="1" dirty="0" smtClean="0">
                <a:solidFill>
                  <a:srgbClr val="164194"/>
                </a:solidFill>
                <a:latin typeface="Arial" pitchFamily="34" charset="0"/>
                <a:cs typeface="Arial" pitchFamily="34" charset="0"/>
              </a:rPr>
              <a:t>SOCIAL DIMENSION</a:t>
            </a:r>
            <a:r>
              <a:rPr lang="en-US" dirty="0"/>
              <a:t/>
            </a:r>
            <a:br>
              <a:rPr lang="en-US" dirty="0"/>
            </a:br>
            <a:endParaRPr lang="lt-LT" dirty="0"/>
          </a:p>
        </p:txBody>
      </p:sp>
      <p:sp>
        <p:nvSpPr>
          <p:cNvPr id="3" name="Stačiakampis 2"/>
          <p:cNvSpPr/>
          <p:nvPr/>
        </p:nvSpPr>
        <p:spPr>
          <a:xfrm>
            <a:off x="683568" y="2132856"/>
            <a:ext cx="8136904" cy="3016210"/>
          </a:xfrm>
          <a:prstGeom prst="rect">
            <a:avLst/>
          </a:prstGeom>
        </p:spPr>
        <p:txBody>
          <a:bodyPr wrap="square">
            <a:spAutoFit/>
          </a:bodyPr>
          <a:lstStyle/>
          <a:p>
            <a:pPr marL="1076325" indent="-544513" algn="just">
              <a:spcAft>
                <a:spcPts val="1200"/>
              </a:spcAft>
              <a:buFont typeface="Wingdings" pitchFamily="2" charset="2"/>
              <a:buChar char="v"/>
            </a:pPr>
            <a:r>
              <a:rPr lang="en-GB" sz="3200" dirty="0" smtClean="0"/>
              <a:t>Conclusions of June European Council</a:t>
            </a:r>
          </a:p>
          <a:p>
            <a:pPr marL="1076325" indent="-544513" algn="just">
              <a:spcAft>
                <a:spcPts val="1200"/>
              </a:spcAft>
              <a:buFont typeface="Wingdings" pitchFamily="2" charset="2"/>
              <a:buChar char="v"/>
            </a:pPr>
            <a:r>
              <a:rPr lang="en-GB" sz="3200" dirty="0" smtClean="0"/>
              <a:t>Communication</a:t>
            </a:r>
          </a:p>
          <a:p>
            <a:pPr marL="1076325" indent="-544513" algn="just">
              <a:spcAft>
                <a:spcPts val="1200"/>
              </a:spcAft>
              <a:buFont typeface="Wingdings" pitchFamily="2" charset="2"/>
              <a:buChar char="v"/>
            </a:pPr>
            <a:r>
              <a:rPr lang="en-GB" sz="3200" dirty="0" smtClean="0"/>
              <a:t>Tripartite Social Summit</a:t>
            </a:r>
          </a:p>
          <a:p>
            <a:pPr marL="1076325" indent="-544513">
              <a:spcAft>
                <a:spcPts val="1200"/>
              </a:spcAft>
              <a:buFont typeface="Wingdings" pitchFamily="2" charset="2"/>
              <a:buChar char="v"/>
            </a:pPr>
            <a:r>
              <a:rPr lang="en-GB" sz="3200" dirty="0" smtClean="0"/>
              <a:t>European Council in October and December</a:t>
            </a:r>
          </a:p>
        </p:txBody>
      </p:sp>
    </p:spTree>
    <p:extLst>
      <p:ext uri="{BB962C8B-B14F-4D97-AF65-F5344CB8AC3E}">
        <p14:creationId xmlns:p14="http://schemas.microsoft.com/office/powerpoint/2010/main" val="3835711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187624" y="188640"/>
            <a:ext cx="7848872" cy="1368152"/>
          </a:xfrm>
        </p:spPr>
        <p:txBody>
          <a:bodyPr>
            <a:normAutofit/>
          </a:bodyPr>
          <a:lstStyle/>
          <a:p>
            <a:r>
              <a:rPr lang="en-US" sz="3200" b="1" i="1" dirty="0" smtClean="0">
                <a:solidFill>
                  <a:srgbClr val="164194"/>
                </a:solidFill>
                <a:cs typeface="Arial" pitchFamily="34" charset="0"/>
              </a:rPr>
              <a:t>DE </a:t>
            </a:r>
            <a:r>
              <a:rPr lang="en-US" sz="3200" b="1" i="1" dirty="0">
                <a:solidFill>
                  <a:srgbClr val="164194"/>
                </a:solidFill>
                <a:cs typeface="Arial" pitchFamily="34" charset="0"/>
              </a:rPr>
              <a:t>FACTO</a:t>
            </a:r>
            <a:r>
              <a:rPr lang="en-US" sz="3200" b="1" dirty="0">
                <a:solidFill>
                  <a:srgbClr val="164194"/>
                </a:solidFill>
                <a:cs typeface="Arial" pitchFamily="34" charset="0"/>
              </a:rPr>
              <a:t> EQUAL RIGHTS BETWEEN MEN AND WOMEN AND </a:t>
            </a:r>
            <a:r>
              <a:rPr lang="en-US" sz="3200" b="1" dirty="0" smtClean="0">
                <a:solidFill>
                  <a:srgbClr val="164194"/>
                </a:solidFill>
                <a:cs typeface="Arial" pitchFamily="34" charset="0"/>
              </a:rPr>
              <a:t>ANTIDISCRIMINATION</a:t>
            </a:r>
            <a:endParaRPr lang="lt-LT" sz="4800" dirty="0"/>
          </a:p>
        </p:txBody>
      </p:sp>
      <p:sp>
        <p:nvSpPr>
          <p:cNvPr id="3" name="Stačiakampis 2"/>
          <p:cNvSpPr/>
          <p:nvPr/>
        </p:nvSpPr>
        <p:spPr>
          <a:xfrm>
            <a:off x="395536" y="1412776"/>
            <a:ext cx="8424936" cy="5216813"/>
          </a:xfrm>
          <a:prstGeom prst="rect">
            <a:avLst/>
          </a:prstGeom>
        </p:spPr>
        <p:txBody>
          <a:bodyPr wrap="square">
            <a:spAutoFit/>
          </a:bodyPr>
          <a:lstStyle/>
          <a:p>
            <a:pPr marL="342900" lvl="0" indent="-342900">
              <a:spcAft>
                <a:spcPts val="1800"/>
              </a:spcAft>
              <a:buFont typeface="Wingdings" pitchFamily="2" charset="2"/>
              <a:buChar char="v"/>
            </a:pPr>
            <a:r>
              <a:rPr lang="en-US" sz="2400" b="1" i="1" dirty="0"/>
              <a:t>Council conclusions</a:t>
            </a:r>
            <a:r>
              <a:rPr lang="en-US" sz="2400" i="1" dirty="0"/>
              <a:t> on the review of the indicators of the Beijing Platform for Action area of concern: Institutional </a:t>
            </a:r>
            <a:r>
              <a:rPr lang="en-US" sz="2400" i="1" dirty="0" smtClean="0"/>
              <a:t>mechanisms</a:t>
            </a:r>
            <a:r>
              <a:rPr lang="lt-LT" sz="2400" i="1" dirty="0" smtClean="0"/>
              <a:t> </a:t>
            </a:r>
            <a:r>
              <a:rPr lang="en-US" sz="2400" dirty="0" smtClean="0"/>
              <a:t>– </a:t>
            </a:r>
            <a:r>
              <a:rPr lang="en-US" sz="2400" dirty="0"/>
              <a:t>adoption at December EPSCO Council.  </a:t>
            </a:r>
          </a:p>
          <a:p>
            <a:pPr marL="342900" lvl="0" indent="-342900">
              <a:spcAft>
                <a:spcPts val="1800"/>
              </a:spcAft>
              <a:buFont typeface="Wingdings" pitchFamily="2" charset="2"/>
              <a:buChar char="v"/>
            </a:pPr>
            <a:r>
              <a:rPr lang="en-US" sz="2400" i="1" dirty="0" smtClean="0"/>
              <a:t>Directive </a:t>
            </a:r>
            <a:r>
              <a:rPr lang="en-US" sz="2400" i="1" dirty="0"/>
              <a:t>of the European Parliament and of the Council on </a:t>
            </a:r>
            <a:r>
              <a:rPr lang="en-US" sz="2400" b="1" i="1" dirty="0"/>
              <a:t>improving the gender balance among non-executive directors of companies</a:t>
            </a:r>
            <a:r>
              <a:rPr lang="en-US" sz="2400" i="1" dirty="0"/>
              <a:t> listed on stock exchanges and related </a:t>
            </a:r>
            <a:r>
              <a:rPr lang="en-US" sz="2400" i="1" dirty="0" smtClean="0"/>
              <a:t>measures </a:t>
            </a:r>
            <a:r>
              <a:rPr lang="en-US" sz="2400" dirty="0"/>
              <a:t>–</a:t>
            </a:r>
            <a:r>
              <a:rPr lang="en-US" sz="2400" i="1" dirty="0" smtClean="0"/>
              <a:t> </a:t>
            </a:r>
            <a:r>
              <a:rPr lang="en-US" sz="2400" i="1" dirty="0"/>
              <a:t>our aim will be to achieve general approach at EPSCO Council</a:t>
            </a:r>
            <a:r>
              <a:rPr lang="en-US" sz="2400" dirty="0"/>
              <a:t>.</a:t>
            </a:r>
            <a:endParaRPr lang="lt-LT" sz="2400" dirty="0"/>
          </a:p>
          <a:p>
            <a:pPr marL="342900" lvl="0" indent="-342900">
              <a:spcAft>
                <a:spcPts val="1800"/>
              </a:spcAft>
              <a:buFont typeface="Wingdings" pitchFamily="2" charset="2"/>
              <a:buChar char="v"/>
            </a:pPr>
            <a:r>
              <a:rPr lang="en-US" sz="2400" i="1" dirty="0" smtClean="0"/>
              <a:t>Council </a:t>
            </a:r>
            <a:r>
              <a:rPr lang="en-US" sz="2400" b="1" i="1" dirty="0"/>
              <a:t>Directive on </a:t>
            </a:r>
            <a:r>
              <a:rPr lang="en-US" sz="2400" b="1" i="1" dirty="0" smtClean="0"/>
              <a:t>Anti-discrimination </a:t>
            </a:r>
            <a:r>
              <a:rPr lang="en-US" sz="2400" dirty="0" smtClean="0"/>
              <a:t>– </a:t>
            </a:r>
            <a:r>
              <a:rPr lang="en-US" sz="2400" dirty="0"/>
              <a:t>we will seek a broader consensus on certain provisions of the draft </a:t>
            </a:r>
            <a:r>
              <a:rPr lang="en-US" sz="2400" dirty="0" smtClean="0"/>
              <a:t>directive</a:t>
            </a:r>
            <a:r>
              <a:rPr lang="lt-LT" sz="2400" dirty="0" smtClean="0"/>
              <a:t>. </a:t>
            </a:r>
          </a:p>
          <a:p>
            <a:pPr marL="342900" lvl="0" indent="-342900">
              <a:spcAft>
                <a:spcPts val="1800"/>
              </a:spcAft>
              <a:buFont typeface="Wingdings" pitchFamily="2" charset="2"/>
              <a:buChar char="v"/>
            </a:pPr>
            <a:r>
              <a:rPr lang="en-US" sz="2400" dirty="0" smtClean="0"/>
              <a:t>Council </a:t>
            </a:r>
            <a:r>
              <a:rPr lang="en-US" sz="2400" dirty="0"/>
              <a:t>recommendation on </a:t>
            </a:r>
            <a:r>
              <a:rPr lang="en-US" sz="2400" i="1" dirty="0"/>
              <a:t>enhancing the effectiveness of measures for </a:t>
            </a:r>
            <a:r>
              <a:rPr lang="en-US" sz="2400" b="1" i="1" dirty="0"/>
              <a:t>Roma integration</a:t>
            </a:r>
            <a:r>
              <a:rPr lang="en-US" sz="2400" i="1" dirty="0"/>
              <a:t> </a:t>
            </a:r>
            <a:r>
              <a:rPr lang="en-US" sz="2400" dirty="0"/>
              <a:t>– adoption at December EPSCO Council. </a:t>
            </a:r>
            <a:r>
              <a:rPr lang="en-US" sz="2000" dirty="0"/>
              <a:t> </a:t>
            </a:r>
            <a:endParaRPr lang="lt-LT" sz="2000" dirty="0"/>
          </a:p>
        </p:txBody>
      </p:sp>
    </p:spTree>
    <p:extLst>
      <p:ext uri="{BB962C8B-B14F-4D97-AF65-F5344CB8AC3E}">
        <p14:creationId xmlns:p14="http://schemas.microsoft.com/office/powerpoint/2010/main" val="3035690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bcc218e-c8ca-4b68-9dbe-0bac3bd9f513">
      <Value>4</Value>
      <Value>12</Value>
    </TaxCatchAll>
    <ActEventDocTypeTaxHTField0 xmlns="cbcc218e-c8ca-4b68-9dbe-0bac3bd9f513">
      <Terms xmlns="http://schemas.microsoft.com/office/infopath/2007/PartnerControls">
        <TermInfo xmlns="http://schemas.microsoft.com/office/infopath/2007/PartnerControls">
          <TermName xmlns="http://schemas.microsoft.com/office/infopath/2007/PartnerControls">Kalbos</TermName>
          <TermId xmlns="http://schemas.microsoft.com/office/infopath/2007/PartnerControls">1b594858-de3b-47bb-8f37-8afe13a84ba0</TermId>
        </TermInfo>
      </Terms>
    </ActEventDocTypeTaxHTField0>
    <ActEventDocLanguageTaxHTField0 xmlns="cbcc218e-c8ca-4b68-9dbe-0bac3bd9f513">
      <Terms xmlns="http://schemas.microsoft.com/office/infopath/2007/PartnerControls">
        <TermInfo xmlns="http://schemas.microsoft.com/office/infopath/2007/PartnerControls">
          <TermName xmlns="http://schemas.microsoft.com/office/infopath/2007/PartnerControls">Anglų</TermName>
          <TermId xmlns="http://schemas.microsoft.com/office/infopath/2007/PartnerControls">30ac3ab0-c854-4d20-acbc-1992335dcb83</TermId>
        </TermInfo>
      </Terms>
    </ActEventDocLanguageTaxHTField0>
    <ActEventDocOrder xmlns="50e4f7f3-d703-45ac-ac24-c042384fc40f">2</ActEventDocOrd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as" ma:contentTypeID="0x01010071C6BC182782EC419F5745808EFC19B9" ma:contentTypeVersion="6" ma:contentTypeDescription="Kurkite naują dokumentą." ma:contentTypeScope="" ma:versionID="c1fe6ac56039e4723337e039e043cbd7">
  <xsd:schema xmlns:xsd="http://www.w3.org/2001/XMLSchema" xmlns:xs="http://www.w3.org/2001/XMLSchema" xmlns:p="http://schemas.microsoft.com/office/2006/metadata/properties" xmlns:ns2="cbcc218e-c8ca-4b68-9dbe-0bac3bd9f513" xmlns:ns3="50e4f7f3-d703-45ac-ac24-c042384fc40f" targetNamespace="http://schemas.microsoft.com/office/2006/metadata/properties" ma:root="true" ma:fieldsID="555b79c0c8c3638315c7666783145e65" ns2:_="" ns3:_="">
    <xsd:import namespace="cbcc218e-c8ca-4b68-9dbe-0bac3bd9f513"/>
    <xsd:import namespace="50e4f7f3-d703-45ac-ac24-c042384fc40f"/>
    <xsd:element name="properties">
      <xsd:complexType>
        <xsd:sequence>
          <xsd:element name="documentManagement">
            <xsd:complexType>
              <xsd:all>
                <xsd:element ref="ns2:ActEventDocLanguageTaxHTField0" minOccurs="0"/>
                <xsd:element ref="ns2:TaxCatchAll" minOccurs="0"/>
                <xsd:element ref="ns2:ActEventDocTypeTaxHTField0" minOccurs="0"/>
                <xsd:element ref="ns3:ActEventDoc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cc218e-c8ca-4b68-9dbe-0bac3bd9f513" elementFormDefault="qualified">
    <xsd:import namespace="http://schemas.microsoft.com/office/2006/documentManagement/types"/>
    <xsd:import namespace="http://schemas.microsoft.com/office/infopath/2007/PartnerControls"/>
    <xsd:element name="ActEventDocLanguageTaxHTField0" ma:index="9" nillable="true" ma:taxonomy="true" ma:internalName="ActEventDocLanguageTaxHTField0" ma:taxonomyFieldName="ActEventDocLanguage" ma:displayName="Kalba" ma:default="" ma:fieldId="{ff7644a5-ba0e-409b-85ec-434fa91a646f}" ma:sspId="cc42cdeb-e2b8-4b6c-abca-b46587a67aa3" ma:termSetId="e160c1cb-7751-4b2a-ae10-31adaaad2161"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695ae10-e5c4-4b7e-af21-2a4e85450b2f}" ma:internalName="TaxCatchAll" ma:showField="CatchAllData" ma:web="cebed861-c568-469b-9804-bb6cc90adc08">
      <xsd:complexType>
        <xsd:complexContent>
          <xsd:extension base="dms:MultiChoiceLookup">
            <xsd:sequence>
              <xsd:element name="Value" type="dms:Lookup" maxOccurs="unbounded" minOccurs="0" nillable="true"/>
            </xsd:sequence>
          </xsd:extension>
        </xsd:complexContent>
      </xsd:complexType>
    </xsd:element>
    <xsd:element name="ActEventDocTypeTaxHTField0" ma:index="12" nillable="true" ma:taxonomy="true" ma:internalName="ActEventDocTypeTaxHTField0" ma:taxonomyFieldName="ActEventDocType" ma:displayName="Dokumento tipas" ma:default="" ma:fieldId="{0d53242a-e4dd-44fb-a198-6252b30dbc8f}" ma:sspId="cc42cdeb-e2b8-4b6c-abca-b46587a67aa3" ma:termSetId="f2024a49-ccc9-418b-98cd-c1cc45c08ca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e4f7f3-d703-45ac-ac24-c042384fc40f" elementFormDefault="qualified">
    <xsd:import namespace="http://schemas.microsoft.com/office/2006/documentManagement/types"/>
    <xsd:import namespace="http://schemas.microsoft.com/office/infopath/2007/PartnerControls"/>
    <xsd:element name="ActEventDocOrder" ma:index="13" nillable="true" ma:displayName="Eiliškumas" ma:internalName="ActEventDocOrder">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B985DB-18E1-452C-9B7C-A2F04181A6D0}"/>
</file>

<file path=customXml/itemProps2.xml><?xml version="1.0" encoding="utf-8"?>
<ds:datastoreItem xmlns:ds="http://schemas.openxmlformats.org/officeDocument/2006/customXml" ds:itemID="{ABA2D099-4FD2-4D13-A957-7E267A7AF19A}"/>
</file>

<file path=customXml/itemProps3.xml><?xml version="1.0" encoding="utf-8"?>
<ds:datastoreItem xmlns:ds="http://schemas.openxmlformats.org/officeDocument/2006/customXml" ds:itemID="{B3C86775-FF5E-4F7E-8A6F-80C984F3E210}"/>
</file>

<file path=docProps/app.xml><?xml version="1.0" encoding="utf-8"?>
<Properties xmlns="http://schemas.openxmlformats.org/officeDocument/2006/extended-properties" xmlns:vt="http://schemas.openxmlformats.org/officeDocument/2006/docPropsVTypes">
  <TotalTime>1997</TotalTime>
  <Words>1733</Words>
  <Application>Microsoft Office PowerPoint</Application>
  <PresentationFormat>Demonstracija ekrane (4:3)</PresentationFormat>
  <Paragraphs>141</Paragraphs>
  <Slides>10</Slides>
  <Notes>10</Notes>
  <HiddenSlides>0</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Office Theme</vt:lpstr>
      <vt:lpstr>Lithuanian Presidency agenda Status Quo</vt:lpstr>
      <vt:lpstr>OVERARCHING PRIORITIES OF THE LITHUANIAN PRESIDENCY</vt:lpstr>
      <vt:lpstr>  PRIORITIES IN THE FIELD OF EMPLOYMENT  AND SOCIAL POLICY </vt:lpstr>
      <vt:lpstr> BETTER JOB OPPORTUNITIES  FOCUS ON YOUTH  </vt:lpstr>
      <vt:lpstr>BETTER PROTECTION OF WORKERS  (INCLUDING MIGRANT WORKERS)</vt:lpstr>
      <vt:lpstr>BETTER PROTECTION OF WORKERS  (INCLUDING MIGRANT WORKERS)</vt:lpstr>
      <vt:lpstr>       STRENGTHENING  OF SOCIAL DIMENSION </vt:lpstr>
      <vt:lpstr>       SOCIAL DIMENSION </vt:lpstr>
      <vt:lpstr>DE FACTO EQUAL RIGHTS BETWEEN MEN AND WOMEN AND ANTIDISCRIMINATION</vt:lpstr>
      <vt:lpstr>PowerPoint pristatymas</vt:lpstr>
    </vt:vector>
  </TitlesOfParts>
  <Company>www.urm.lt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by Ms Algimanta Pabedinskienė, Minister of Social Security and Labour</dc:title>
  <dc:creator>Rūta ŠVARONĖ</dc:creator>
  <cp:lastModifiedBy>TREMBO, Saulė Eglė</cp:lastModifiedBy>
  <cp:revision>227</cp:revision>
  <cp:lastPrinted>2013-10-31T07:57:21Z</cp:lastPrinted>
  <dcterms:created xsi:type="dcterms:W3CDTF">2013-01-24T12:59:09Z</dcterms:created>
  <dcterms:modified xsi:type="dcterms:W3CDTF">2013-11-11T10:06:38Z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0x01010071C6BC182782EC419F5745808EFC19B9</vt:lpwstr>
  </property>
  <property fmtid="{D5CDD505-2E9C-101B-9397-08002B2CF9AE}" pid="4" name="ActEventDocLanguage">
    <vt:lpwstr>4;#Anglų|30ac3ab0-c854-4d20-acbc-1992335dcb83</vt:lpwstr>
  </property>
  <property fmtid="{D5CDD505-2E9C-101B-9397-08002B2CF9AE}" pid="5" name="ActEventDocType">
    <vt:lpwstr>12;#Kalbos|1b594858-de3b-47bb-8f37-8afe13a84ba0</vt:lpwstr>
  </property>
  <property fmtid="{D5CDD505-2E9C-101B-9397-08002B2CF9AE}" pid="6" name="Order">
    <vt:r8>2974200</vt:r8>
  </property>
  <property fmtid="{D5CDD505-2E9C-101B-9397-08002B2CF9AE}" pid="7" name="TemplateUrl">
    <vt:lpwstr/>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ies>
</file>